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42"/>
  </p:notesMasterIdLst>
  <p:sldIdLst>
    <p:sldId id="256" r:id="rId2"/>
    <p:sldId id="259" r:id="rId3"/>
    <p:sldId id="264" r:id="rId4"/>
    <p:sldId id="265" r:id="rId5"/>
    <p:sldId id="266" r:id="rId6"/>
    <p:sldId id="269" r:id="rId7"/>
    <p:sldId id="270" r:id="rId8"/>
    <p:sldId id="272" r:id="rId9"/>
    <p:sldId id="276" r:id="rId10"/>
    <p:sldId id="277" r:id="rId11"/>
    <p:sldId id="278" r:id="rId12"/>
    <p:sldId id="280" r:id="rId13"/>
    <p:sldId id="281" r:id="rId14"/>
    <p:sldId id="284" r:id="rId15"/>
    <p:sldId id="285" r:id="rId16"/>
    <p:sldId id="286" r:id="rId17"/>
    <p:sldId id="287" r:id="rId18"/>
    <p:sldId id="288" r:id="rId19"/>
    <p:sldId id="291" r:id="rId20"/>
    <p:sldId id="292" r:id="rId21"/>
    <p:sldId id="296" r:id="rId22"/>
    <p:sldId id="298" r:id="rId23"/>
    <p:sldId id="299" r:id="rId24"/>
    <p:sldId id="301" r:id="rId25"/>
    <p:sldId id="302" r:id="rId26"/>
    <p:sldId id="310" r:id="rId27"/>
    <p:sldId id="311" r:id="rId28"/>
    <p:sldId id="313" r:id="rId29"/>
    <p:sldId id="314" r:id="rId30"/>
    <p:sldId id="315" r:id="rId31"/>
    <p:sldId id="319" r:id="rId32"/>
    <p:sldId id="320" r:id="rId33"/>
    <p:sldId id="323" r:id="rId34"/>
    <p:sldId id="324" r:id="rId35"/>
    <p:sldId id="325" r:id="rId36"/>
    <p:sldId id="326" r:id="rId37"/>
    <p:sldId id="329" r:id="rId38"/>
    <p:sldId id="330" r:id="rId39"/>
    <p:sldId id="331" r:id="rId40"/>
    <p:sldId id="332" r:id="rId41"/>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varScale="1">
        <p:scale>
          <a:sx n="69" d="100"/>
          <a:sy n="69" d="100"/>
        </p:scale>
        <p:origin x="1638" y="6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After a database is saved in another format, the Navigation Pane view may need to be modified to display all database objects in the new file format.</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If an Access 2013 database file contains complex data, offline data, or attachments created in Access 2013, you will not be able to save it in a format earlier than Access 2007.</a:t>
            </a:r>
            <a:endParaRPr lang="en-US" b="0" i="0" u="none" strike="noStrike" baseline="0" smtClean="0">
              <a:solidFill>
                <a:srgbClr val="000000"/>
              </a:solidFill>
              <a:latin typeface="AGaramond-RegularSC"/>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a:t>
            </a:fld>
            <a:endParaRPr lang="en-US"/>
          </a:p>
        </p:txBody>
      </p:sp>
    </p:spTree>
    <p:extLst>
      <p:ext uri="{BB962C8B-B14F-4D97-AF65-F5344CB8AC3E}">
        <p14:creationId xmlns:p14="http://schemas.microsoft.com/office/powerpoint/2010/main" val="993858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Another Way: You can set Access to compact a database every time you close it. On the FILE tab, click Options and select Current Database in the Access Options dialog box. Click the Compact on Close check box and click OK.</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a:t>
            </a:fld>
            <a:endParaRPr lang="en-US"/>
          </a:p>
        </p:txBody>
      </p:sp>
    </p:spTree>
    <p:extLst>
      <p:ext uri="{BB962C8B-B14F-4D97-AF65-F5344CB8AC3E}">
        <p14:creationId xmlns:p14="http://schemas.microsoft.com/office/powerpoint/2010/main" val="2104258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solidFill>
                  <a:srgbClr val="000000"/>
                </a:solidFill>
                <a:latin typeface="Segoe"/>
                <a:ea typeface="ＭＳ ゴシック"/>
              </a:rPr>
              <a:t>Troubleshooting: Be careful to key the passwords exactly as printed throughout this exercise to avoid error messages.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23</a:t>
            </a:fld>
            <a:endParaRPr lang="en-US"/>
          </a:p>
        </p:txBody>
      </p:sp>
    </p:spTree>
    <p:extLst>
      <p:ext uri="{BB962C8B-B14F-4D97-AF65-F5344CB8AC3E}">
        <p14:creationId xmlns:p14="http://schemas.microsoft.com/office/powerpoint/2010/main" val="2148252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solidFill>
                  <a:srgbClr val="000000"/>
                </a:solidFill>
                <a:latin typeface="Segoe"/>
                <a:ea typeface="ＭＳ ゴシック"/>
              </a:rPr>
              <a:t>Take Note: You only need to open the database in Exclusive mode if you are going to set or unset a password. The database will be protected with the password in any mode.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24</a:t>
            </a:fld>
            <a:endParaRPr lang="en-US"/>
          </a:p>
        </p:txBody>
      </p:sp>
    </p:spTree>
    <p:extLst>
      <p:ext uri="{BB962C8B-B14F-4D97-AF65-F5344CB8AC3E}">
        <p14:creationId xmlns:p14="http://schemas.microsoft.com/office/powerpoint/2010/main" val="3253664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cs-CZ" sz="2000" b="0" i="0" u="none" strike="noStrike" baseline="0" smtClean="0">
                <a:solidFill>
                  <a:srgbClr val="000000"/>
                </a:solidFill>
                <a:latin typeface="Segoe"/>
                <a:ea typeface="ＭＳ ゴシック"/>
              </a:rPr>
              <a:t>Notice that the </a:t>
            </a:r>
            <a:r>
              <a:rPr lang="cs-CZ" sz="2000" b="0" i="1" u="none" strike="noStrike" baseline="0" smtClean="0">
                <a:solidFill>
                  <a:srgbClr val="000000"/>
                </a:solidFill>
                <a:latin typeface="Segoe"/>
                <a:ea typeface="ＭＳ ゴシック"/>
              </a:rPr>
              <a:t>Objects that depend on me </a:t>
            </a:r>
            <a:r>
              <a:rPr lang="cs-CZ" sz="2000" b="0" i="0" u="none" strike="noStrike" baseline="0" smtClean="0">
                <a:solidFill>
                  <a:srgbClr val="000000"/>
                </a:solidFill>
                <a:latin typeface="Segoe"/>
                <a:ea typeface="ＭＳ ゴシック"/>
              </a:rPr>
              <a:t>option button is selected.</a:t>
            </a:r>
            <a:endParaRPr lang="cs-CZ" sz="2000" b="0" i="0" u="none" strike="noStrike" baseline="0" smtClean="0">
              <a:solidFill>
                <a:srgbClr val="000000"/>
              </a:solidFill>
              <a:latin typeface="Univers-Light"/>
              <a:ea typeface="Univers-Light"/>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31</a:t>
            </a:fld>
            <a:endParaRPr lang="en-US"/>
          </a:p>
        </p:txBody>
      </p:sp>
    </p:spTree>
    <p:extLst>
      <p:ext uri="{BB962C8B-B14F-4D97-AF65-F5344CB8AC3E}">
        <p14:creationId xmlns:p14="http://schemas.microsoft.com/office/powerpoint/2010/main" val="3761495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cs-CZ" b="0" i="0" u="none" strike="noStrike" baseline="0" smtClean="0">
                <a:solidFill>
                  <a:srgbClr val="000000"/>
                </a:solidFill>
                <a:latin typeface="Segoe"/>
                <a:ea typeface="ＭＳ ゴシック"/>
              </a:rPr>
              <a:t>Take Note: Some object definitions can be several pages long, so it is a good idea to check the length of the report before printing.</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105559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DF31E3-23E0-6C4F-8A92-E48980FBDD65}" type="datetimeFigureOut">
              <a:t>4/8/2016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6590BD-477F-8A45-BD67-5F8F91BCEB0A}" type="slidenum">
              <a:t>‹#›</a:t>
            </a:fld>
            <a:endParaRPr lang="en-US"/>
          </a:p>
        </p:txBody>
      </p:sp>
    </p:spTree>
    <p:extLst>
      <p:ext uri="{BB962C8B-B14F-4D97-AF65-F5344CB8AC3E}">
        <p14:creationId xmlns:p14="http://schemas.microsoft.com/office/powerpoint/2010/main" val="2065016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BA1419"/>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Access 2013</a:t>
            </a: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A141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BA1419"/>
            </a:solidFill>
            <a:round/>
            <a:headEnd/>
            <a:tailEnd/>
          </a:ln>
          <a:extLst>
            <a:ext uri="{909E8E84-426E-40dd-AFC4-6F175D3DCCD1}">
              <a14:hiddenFill xmlns:a14="http://schemas.microsoft.com/office/drawing/2010/main" xmlns="">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Access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BA141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BA141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BA1419"/>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b="1">
                <a:latin typeface="Segoe"/>
                <a:ea typeface="ＭＳ ゴシック"/>
              </a:rPr>
              <a:t>Database Tools</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BA1419"/>
                </a:solidFill>
              </a:rPr>
              <a:t>Lesson 15</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Access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BA1419"/>
                </a:solidFill>
                <a:latin typeface="Segoe UI Semibold" panose="020B0702040204020203" pitchFamily="34" charset="0"/>
              </a:rPr>
              <a:t>Microsoft</a:t>
            </a:r>
            <a:r>
              <a:rPr lang="en-US" sz="4800" b="1" dirty="0" smtClean="0">
                <a:solidFill>
                  <a:srgbClr val="BA1419"/>
                </a:solidFill>
                <a:latin typeface="+mn-lt"/>
              </a:rPr>
              <a:t> </a:t>
            </a:r>
            <a:r>
              <a:rPr lang="en-US" sz="4800" b="1" dirty="0" smtClean="0">
                <a:solidFill>
                  <a:srgbClr val="FF0000"/>
                </a:solidFill>
                <a:latin typeface="+mn-lt"/>
              </a:rPr>
              <a:t>Access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Database as a Template</a:t>
            </a:r>
          </a:p>
        </p:txBody>
      </p:sp>
      <p:sp>
        <p:nvSpPr>
          <p:cNvPr id="3" name="Text Placeholder 2"/>
          <p:cNvSpPr>
            <a:spLocks noGrp="1"/>
          </p:cNvSpPr>
          <p:nvPr>
            <p:ph type="body" idx="1"/>
          </p:nvPr>
        </p:nvSpPr>
        <p:spPr>
          <a:xfrm>
            <a:off x="457200" y="1524000"/>
            <a:ext cx="4267200" cy="4953000"/>
          </a:xfrm>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Save As </a:t>
            </a:r>
            <a:r>
              <a:rPr lang="en-US" b="0" i="0" u="none" strike="noStrike" baseline="0" smtClean="0">
                <a:solidFill>
                  <a:srgbClr val="000000"/>
                </a:solidFill>
                <a:latin typeface="Segoe"/>
                <a:ea typeface="ＭＳ ゴシック"/>
              </a:rPr>
              <a:t>button. The </a:t>
            </a:r>
            <a:r>
              <a:rPr lang="en-US" b="0" i="1" u="none" strike="noStrike" baseline="0" smtClean="0">
                <a:solidFill>
                  <a:srgbClr val="000000"/>
                </a:solidFill>
                <a:latin typeface="Segoe"/>
                <a:ea typeface="ＭＳ ゴシック"/>
              </a:rPr>
              <a:t>Create New Template from This Database </a:t>
            </a:r>
            <a:r>
              <a:rPr lang="en-US" b="0" i="0" u="none" strike="noStrike" baseline="0" smtClean="0">
                <a:solidFill>
                  <a:srgbClr val="000000"/>
                </a:solidFill>
                <a:latin typeface="Segoe"/>
                <a:ea typeface="ＭＳ ゴシック"/>
              </a:rPr>
              <a:t>dialog box appears, as shown at right.</a:t>
            </a:r>
          </a:p>
          <a:p>
            <a:pPr lvl="1" rtl="0">
              <a:buAutoNum type="arabicPeriod" startAt="4"/>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Photo Exhibit </a:t>
            </a:r>
            <a:r>
              <a:rPr lang="en-US" b="0" i="0" u="none" strike="noStrike" baseline="0" smtClean="0">
                <a:solidFill>
                  <a:srgbClr val="000000"/>
                </a:solidFill>
                <a:latin typeface="Segoe"/>
                <a:ea typeface="ＭＳ ゴシック"/>
              </a:rPr>
              <a:t>in the Name box.</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10</a:t>
            </a:fld>
            <a:endParaRPr lang="en-US"/>
          </a:p>
        </p:txBody>
      </p:sp>
      <p:pic>
        <p:nvPicPr>
          <p:cNvPr id="7" name="Picture 6" descr="15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600200"/>
            <a:ext cx="4089084" cy="4377267"/>
          </a:xfrm>
          <a:prstGeom prst="rect">
            <a:avLst/>
          </a:prstGeom>
        </p:spPr>
      </p:pic>
    </p:spTree>
    <p:extLst>
      <p:ext uri="{BB962C8B-B14F-4D97-AF65-F5344CB8AC3E}">
        <p14:creationId xmlns:p14="http://schemas.microsoft.com/office/powerpoint/2010/main" val="3468173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Database as a Template</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Key </a:t>
            </a:r>
            <a:r>
              <a:rPr lang="en-US" sz="2000" b="1" i="0" u="none" strike="noStrike" baseline="0" smtClean="0">
                <a:latin typeface="Segoe"/>
                <a:ea typeface="ＭＳ ゴシック"/>
              </a:rPr>
              <a:t>This template contains a standard photo exhibit table with standardized fields and a related form</a:t>
            </a:r>
            <a:r>
              <a:rPr lang="en-US" sz="2000" b="0" i="0" u="none" strike="noStrike" baseline="0" smtClean="0">
                <a:latin typeface="Segoe"/>
                <a:ea typeface="ＭＳ ゴシック"/>
              </a:rPr>
              <a:t> in the Description box. Review the other boxes and options in the Create New Template from This Database dialog box.</a:t>
            </a:r>
          </a:p>
          <a:p>
            <a:pPr lvl="1" rtl="0">
              <a:buAutoNum type="arabicPeriod" startAt="6"/>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OK</a:t>
            </a:r>
            <a:r>
              <a:rPr lang="en-US" sz="2000" b="0" i="0" u="none" strike="noStrike" baseline="0" smtClean="0">
                <a:latin typeface="Times New Roman"/>
                <a:ea typeface="ＭＳ ゴシック"/>
              </a:rPr>
              <a:t>.</a:t>
            </a:r>
          </a:p>
          <a:p>
            <a:pPr lvl="1">
              <a:buFont typeface="+mj-lt"/>
              <a:buAutoNum type="arabicPeriod" startAt="6"/>
            </a:pPr>
            <a:r>
              <a:rPr lang="en-US" sz="2000">
                <a:solidFill>
                  <a:srgbClr val="000000"/>
                </a:solidFill>
                <a:latin typeface="Segoe"/>
                <a:ea typeface="ＭＳ ゴシック"/>
              </a:rPr>
              <a:t>Notice the file path and name of the saved template in the message box that appears, as shown below. Click </a:t>
            </a:r>
            <a:r>
              <a:rPr lang="en-US" sz="2000" b="1">
                <a:solidFill>
                  <a:srgbClr val="000000"/>
                </a:solidFill>
                <a:latin typeface="Segoe"/>
                <a:ea typeface="ＭＳ ゴシック"/>
              </a:rPr>
              <a:t>OK </a:t>
            </a:r>
            <a:r>
              <a:rPr lang="en-US" sz="2000">
                <a:solidFill>
                  <a:srgbClr val="000000"/>
                </a:solidFill>
                <a:latin typeface="Segoe"/>
                <a:ea typeface="ＭＳ ゴシック"/>
              </a:rPr>
              <a:t>to close the message box.</a:t>
            </a:r>
            <a:endParaRPr lang="en-US" sz="2000">
              <a:solidFill>
                <a:srgbClr val="000000"/>
              </a:solidFill>
              <a:latin typeface="Univers-Light"/>
              <a:ea typeface="Univers-Light"/>
            </a:endParaRPr>
          </a:p>
          <a:p>
            <a:pPr lvl="1" rtl="0">
              <a:buAutoNum type="arabicPeriod" startAt="6"/>
            </a:pPr>
            <a:endParaRPr lang="en-US" sz="2000"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11</a:t>
            </a:fld>
            <a:endParaRPr lang="en-US"/>
          </a:p>
        </p:txBody>
      </p:sp>
      <p:pic>
        <p:nvPicPr>
          <p:cNvPr id="7" name="Picture 6" descr="15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343400"/>
            <a:ext cx="6716411" cy="1697158"/>
          </a:xfrm>
          <a:prstGeom prst="rect">
            <a:avLst/>
          </a:prstGeom>
        </p:spPr>
      </p:pic>
    </p:spTree>
    <p:extLst>
      <p:ext uri="{BB962C8B-B14F-4D97-AF65-F5344CB8AC3E}">
        <p14:creationId xmlns:p14="http://schemas.microsoft.com/office/powerpoint/2010/main" val="1568345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Database as a Template</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FILE </a:t>
            </a:r>
            <a:r>
              <a:rPr lang="en-US" b="0" i="0" u="none" strike="noStrike" baseline="0" smtClean="0">
                <a:solidFill>
                  <a:srgbClr val="000000"/>
                </a:solidFill>
                <a:latin typeface="Segoe"/>
                <a:ea typeface="ＭＳ ゴシック"/>
              </a:rPr>
              <a:t>tab, and then click </a:t>
            </a:r>
            <a:r>
              <a:rPr lang="en-US" b="1" i="0" u="none" strike="noStrike" baseline="0" smtClean="0">
                <a:solidFill>
                  <a:srgbClr val="000000"/>
                </a:solidFill>
                <a:latin typeface="Segoe"/>
                <a:ea typeface="ＭＳ ゴシック"/>
              </a:rPr>
              <a:t>New </a:t>
            </a:r>
            <a:r>
              <a:rPr lang="en-US" b="0" i="0" u="none" strike="noStrike" baseline="0" smtClean="0">
                <a:solidFill>
                  <a:srgbClr val="000000"/>
                </a:solidFill>
                <a:latin typeface="Segoe"/>
                <a:ea typeface="ＭＳ ゴシック"/>
              </a:rPr>
              <a:t>to display the New menu. Click the </a:t>
            </a:r>
            <a:r>
              <a:rPr lang="en-US" b="1" i="0" u="none" strike="noStrike" baseline="0" smtClean="0">
                <a:solidFill>
                  <a:srgbClr val="000000"/>
                </a:solidFill>
                <a:latin typeface="Segoe"/>
                <a:ea typeface="ＭＳ ゴシック"/>
              </a:rPr>
              <a:t>Personal </a:t>
            </a:r>
            <a:r>
              <a:rPr lang="en-US" b="0" i="0" u="none" strike="noStrike" baseline="0" smtClean="0">
                <a:solidFill>
                  <a:srgbClr val="000000"/>
                </a:solidFill>
                <a:latin typeface="Segoe"/>
                <a:ea typeface="ＭＳ ゴシック"/>
              </a:rPr>
              <a:t>link, as shown below. </a:t>
            </a:r>
            <a:endParaRPr lang="en-US" b="0" i="0" u="none" strike="noStrike" baseline="0" smtClean="0">
              <a:solidFill>
                <a:srgbClr val="000000"/>
              </a:solidFill>
              <a:latin typeface="Times New Roman"/>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12</a:t>
            </a:fld>
            <a:endParaRPr lang="en-US"/>
          </a:p>
        </p:txBody>
      </p:sp>
      <p:pic>
        <p:nvPicPr>
          <p:cNvPr id="7" name="Picture 6" descr="15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051" y="2387600"/>
            <a:ext cx="6329947" cy="3704384"/>
          </a:xfrm>
          <a:prstGeom prst="rect">
            <a:avLst/>
          </a:prstGeom>
        </p:spPr>
      </p:pic>
    </p:spTree>
    <p:extLst>
      <p:ext uri="{BB962C8B-B14F-4D97-AF65-F5344CB8AC3E}">
        <p14:creationId xmlns:p14="http://schemas.microsoft.com/office/powerpoint/2010/main" val="2705799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Database as a Template</a:t>
            </a:r>
          </a:p>
        </p:txBody>
      </p:sp>
      <p:sp>
        <p:nvSpPr>
          <p:cNvPr id="3" name="Text Placeholder 2"/>
          <p:cNvSpPr>
            <a:spLocks noGrp="1"/>
          </p:cNvSpPr>
          <p:nvPr>
            <p:ph type="body" idx="1"/>
          </p:nvPr>
        </p:nvSpPr>
        <p:spPr>
          <a:xfrm>
            <a:off x="457200" y="1524000"/>
            <a:ext cx="4038600" cy="4953000"/>
          </a:xfrm>
        </p:spPr>
        <p:txBody>
          <a:bodyPr/>
          <a:lstStyle/>
          <a:p>
            <a:pPr lvl="0" rtl="0"/>
            <a:r>
              <a:rPr lang="en-US" b="0" i="0" u="none" strike="noStrike" baseline="0" smtClean="0">
                <a:latin typeface="Segoe"/>
                <a:ea typeface="ＭＳ ゴシック"/>
              </a:rPr>
              <a:t>The newly created Photo Exhibit database template appears, as shown at right.</a:t>
            </a:r>
          </a:p>
          <a:p>
            <a:pPr lvl="1" rtl="0">
              <a:buFont typeface="+mj-lt"/>
              <a:buAutoNum type="arabicPeriod" startAt="10"/>
            </a:pPr>
            <a:r>
              <a:rPr lang="en-US" b="1" i="0" u="none" strike="noStrike" baseline="0" smtClean="0">
                <a:latin typeface="Segoe"/>
                <a:ea typeface="ＭＳ ゴシック"/>
              </a:rPr>
              <a:t>CLOSE </a:t>
            </a:r>
            <a:r>
              <a:rPr lang="en-US" b="0" i="0" u="none" strike="noStrike" baseline="0" smtClean="0">
                <a:latin typeface="Segoe"/>
                <a:ea typeface="ＭＳ ゴシック"/>
              </a:rPr>
              <a:t>the database.</a:t>
            </a:r>
          </a:p>
          <a:p>
            <a:pPr lvl="0" rtl="0"/>
            <a:r>
              <a:rPr lang="en-US" b="1" i="0" u="none" strike="noStrike" baseline="0" smtClean="0">
                <a:latin typeface="Segoe"/>
                <a:ea typeface="ＭＳ ゴシック"/>
              </a:rPr>
              <a:t>PAUSE. LEAVE </a:t>
            </a:r>
            <a:r>
              <a:rPr lang="en-US" b="0" i="0" u="none" strike="noStrike" baseline="0" smtClean="0">
                <a:latin typeface="Segoe"/>
                <a:ea typeface="ＭＳ ゴシック"/>
              </a:rPr>
              <a:t>Access open to use in the next exercise.</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13</a:t>
            </a:fld>
            <a:endParaRPr lang="en-US"/>
          </a:p>
        </p:txBody>
      </p:sp>
      <p:pic>
        <p:nvPicPr>
          <p:cNvPr id="7" name="Picture 6" descr="15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467" y="1600201"/>
            <a:ext cx="4068642" cy="4488846"/>
          </a:xfrm>
          <a:prstGeom prst="rect">
            <a:avLst/>
          </a:prstGeom>
        </p:spPr>
      </p:pic>
    </p:spTree>
    <p:extLst>
      <p:ext uri="{BB962C8B-B14F-4D97-AF65-F5344CB8AC3E}">
        <p14:creationId xmlns:p14="http://schemas.microsoft.com/office/powerpoint/2010/main" val="3414228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Merge Databases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14</a:t>
            </a:fld>
            <a:endParaRPr lang="en-US"/>
          </a:p>
        </p:txBody>
      </p:sp>
      <p:pic>
        <p:nvPicPr>
          <p:cNvPr id="7" name="Picture 6" descr="1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6466" y="1842655"/>
            <a:ext cx="4470400" cy="3303428"/>
          </a:xfrm>
          <a:prstGeom prst="rect">
            <a:avLst/>
          </a:prstGeom>
        </p:spPr>
      </p:pic>
      <p:sp>
        <p:nvSpPr>
          <p:cNvPr id="3" name="Text Placeholder 2"/>
          <p:cNvSpPr>
            <a:spLocks noGrp="1"/>
          </p:cNvSpPr>
          <p:nvPr>
            <p:ph type="body" idx="1"/>
          </p:nvPr>
        </p:nvSpPr>
        <p:spPr>
          <a:xfrm>
            <a:off x="457200" y="1524000"/>
            <a:ext cx="8077200" cy="4953000"/>
          </a:xfrm>
        </p:spPr>
        <p:txBody>
          <a:bodyPr/>
          <a:lstStyle/>
          <a:p>
            <a:pPr lvl="0" rtl="0"/>
            <a:r>
              <a:rPr lang="en-US" sz="2000" b="1" i="0" u="none" strike="noStrike" baseline="0" dirty="0" smtClean="0">
                <a:solidFill>
                  <a:srgbClr val="000000"/>
                </a:solidFill>
                <a:latin typeface="Segoe"/>
                <a:ea typeface="ＭＳ ゴシック"/>
              </a:rPr>
              <a:t>GET READY. LAUNCH </a:t>
            </a:r>
            <a:r>
              <a:rPr lang="en-US" sz="2000" b="0" i="0" u="none" strike="noStrike" baseline="0" dirty="0" smtClean="0">
                <a:solidFill>
                  <a:srgbClr val="000000"/>
                </a:solidFill>
                <a:latin typeface="Segoe"/>
                <a:ea typeface="ＭＳ ゴシック"/>
              </a:rPr>
              <a:t>Access </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if it is not already running.</a:t>
            </a:r>
          </a:p>
          <a:p>
            <a:pPr lvl="1" rtl="0"/>
            <a:r>
              <a:rPr lang="en-US" sz="2000" b="1" i="0" u="none" strike="noStrike" baseline="0" dirty="0" smtClean="0">
                <a:solidFill>
                  <a:srgbClr val="000000"/>
                </a:solidFill>
                <a:latin typeface="Segoe"/>
                <a:ea typeface="ＭＳ ゴシック"/>
              </a:rPr>
              <a:t>OPEN </a:t>
            </a:r>
            <a:r>
              <a:rPr lang="en-US" sz="2000" b="0" i="0" u="none" strike="noStrike" baseline="0" dirty="0" smtClean="0">
                <a:solidFill>
                  <a:srgbClr val="000000"/>
                </a:solidFill>
                <a:latin typeface="Segoe"/>
                <a:ea typeface="ＭＳ ゴシック"/>
              </a:rPr>
              <a:t>the </a:t>
            </a:r>
            <a:r>
              <a:rPr lang="en-US" sz="2000" b="1" i="1" u="none" strike="noStrike" baseline="0" dirty="0" smtClean="0">
                <a:solidFill>
                  <a:srgbClr val="000000"/>
                </a:solidFill>
                <a:latin typeface="Segoe"/>
                <a:ea typeface="ＭＳ ゴシック"/>
              </a:rPr>
              <a:t>Alpine </a:t>
            </a:r>
            <a:r>
              <a:rPr lang="en-US" sz="2000" b="0" i="0" u="none" strike="noStrike" baseline="0" dirty="0" smtClean="0">
                <a:solidFill>
                  <a:srgbClr val="000000"/>
                </a:solidFill>
                <a:latin typeface="Segoe"/>
                <a:ea typeface="ＭＳ ゴシック"/>
              </a:rPr>
              <a:t>data-</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base from the data files </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for this lesson.</a:t>
            </a:r>
          </a:p>
          <a:p>
            <a:pPr lvl="1" rtl="0"/>
            <a:r>
              <a:rPr lang="en-US" sz="2000" b="1" i="0" u="none" strike="noStrike" baseline="0" dirty="0" smtClean="0">
                <a:solidFill>
                  <a:srgbClr val="000000"/>
                </a:solidFill>
                <a:latin typeface="Segoe"/>
                <a:ea typeface="ＭＳ ゴシック"/>
              </a:rPr>
              <a:t>SAVE </a:t>
            </a:r>
            <a:r>
              <a:rPr lang="en-US" sz="2000" b="0" i="0" u="none" strike="noStrike" baseline="0" dirty="0" smtClean="0">
                <a:solidFill>
                  <a:srgbClr val="000000"/>
                </a:solidFill>
                <a:latin typeface="Segoe"/>
                <a:ea typeface="ＭＳ ゴシック"/>
              </a:rPr>
              <a:t>the database as </a:t>
            </a:r>
            <a:br>
              <a:rPr lang="en-US" sz="2000" b="0" i="0" u="none" strike="noStrike" baseline="0" dirty="0" smtClean="0">
                <a:solidFill>
                  <a:srgbClr val="000000"/>
                </a:solidFill>
                <a:latin typeface="Segoe"/>
                <a:ea typeface="ＭＳ ゴシック"/>
              </a:rPr>
            </a:br>
            <a:r>
              <a:rPr lang="en-US" sz="2000" b="1" i="1" u="none" strike="noStrike" baseline="0" dirty="0" err="1" smtClean="0">
                <a:solidFill>
                  <a:srgbClr val="000000"/>
                </a:solidFill>
                <a:latin typeface="Segoe"/>
                <a:ea typeface="ＭＳ ゴシック"/>
              </a:rPr>
              <a:t>AlpineXXX</a:t>
            </a:r>
            <a:r>
              <a:rPr lang="en-US" sz="2000" b="1" i="1" u="none" strike="noStrike" baseline="0" dirty="0" smtClean="0">
                <a:solidFill>
                  <a:srgbClr val="000000"/>
                </a:solidFill>
                <a:latin typeface="Segoe"/>
                <a:ea typeface="ＭＳ ゴシック"/>
              </a:rPr>
              <a:t> </a:t>
            </a:r>
            <a:r>
              <a:rPr lang="en-US" sz="2000" b="0" i="0" u="none" strike="noStrike" baseline="0" dirty="0" smtClean="0">
                <a:solidFill>
                  <a:srgbClr val="000000"/>
                </a:solidFill>
                <a:latin typeface="Segoe"/>
                <a:ea typeface="ＭＳ ゴシック"/>
              </a:rPr>
              <a:t>(where </a:t>
            </a:r>
            <a:r>
              <a:rPr lang="en-US" sz="2000" b="0" i="1" u="none" strike="noStrike" baseline="0" dirty="0" smtClean="0">
                <a:solidFill>
                  <a:srgbClr val="000000"/>
                </a:solidFill>
                <a:latin typeface="Segoe"/>
                <a:ea typeface="ＭＳ ゴシック"/>
              </a:rPr>
              <a:t>XXX</a:t>
            </a:r>
            <a:br>
              <a:rPr lang="en-US" sz="2000" b="0" i="1"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is your initials).</a:t>
            </a:r>
          </a:p>
          <a:p>
            <a:pPr lvl="1" rtl="0"/>
            <a:r>
              <a:rPr lang="en-US" sz="2000" b="0" i="0" u="none" strike="noStrike" baseline="0" dirty="0" smtClean="0">
                <a:solidFill>
                  <a:srgbClr val="000000"/>
                </a:solidFill>
                <a:latin typeface="Segoe"/>
                <a:ea typeface="Univers-BlackExt"/>
              </a:rPr>
              <a:t>3.</a:t>
            </a:r>
            <a:r>
              <a:rPr lang="en-US" sz="2000" b="0" i="0" u="none" strike="noStrike" baseline="0" dirty="0" smtClean="0">
                <a:solidFill>
                  <a:srgbClr val="000000"/>
                </a:solidFill>
                <a:latin typeface="Segoe"/>
                <a:ea typeface="ＭＳ ゴシック"/>
              </a:rPr>
              <a:t>On the EXTERNAL </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DATA tab, in the Import </a:t>
            </a:r>
            <a:br>
              <a:rPr lang="en-US" sz="2000" b="0" i="0" u="none" strike="noStrike" baseline="0" dirty="0" smtClean="0">
                <a:solidFill>
                  <a:srgbClr val="000000"/>
                </a:solidFill>
                <a:latin typeface="Segoe"/>
                <a:ea typeface="ＭＳ ゴシック"/>
              </a:rPr>
            </a:br>
            <a:r>
              <a:rPr lang="en-US" sz="2000" b="0" i="0" u="none" strike="noStrike" baseline="0" dirty="0" smtClean="0">
                <a:solidFill>
                  <a:srgbClr val="000000"/>
                </a:solidFill>
                <a:latin typeface="Segoe"/>
                <a:ea typeface="ＭＳ ゴシック"/>
              </a:rPr>
              <a:t>&amp; Link group, click the </a:t>
            </a:r>
            <a:br>
              <a:rPr lang="en-US" sz="2000" b="0" i="0" u="none" strike="noStrike" baseline="0" dirty="0" smtClean="0">
                <a:solidFill>
                  <a:srgbClr val="000000"/>
                </a:solidFill>
                <a:latin typeface="Segoe"/>
                <a:ea typeface="ＭＳ ゴシック"/>
              </a:rPr>
            </a:br>
            <a:r>
              <a:rPr lang="en-US" sz="2000" b="1" i="0" u="none" strike="noStrike" baseline="0" dirty="0" smtClean="0">
                <a:solidFill>
                  <a:srgbClr val="000000"/>
                </a:solidFill>
                <a:latin typeface="Segoe"/>
                <a:ea typeface="ＭＳ ゴシック"/>
              </a:rPr>
              <a:t>Access </a:t>
            </a:r>
            <a:r>
              <a:rPr lang="en-US" sz="2000" b="0" i="0" u="none" strike="noStrike" baseline="0" dirty="0" smtClean="0">
                <a:solidFill>
                  <a:srgbClr val="000000"/>
                </a:solidFill>
                <a:latin typeface="Segoe"/>
                <a:ea typeface="ＭＳ ゴシック"/>
              </a:rPr>
              <a:t>button. The</a:t>
            </a:r>
            <a:r>
              <a:rPr lang="en-US" sz="2000" b="0" i="0" u="none" strike="noStrike" baseline="0" dirty="0" smtClean="0">
                <a:solidFill>
                  <a:srgbClr val="000000"/>
                </a:solidFill>
                <a:latin typeface="Segoe"/>
                <a:ea typeface="Univers-Light"/>
              </a:rPr>
              <a:t> </a:t>
            </a:r>
            <a:r>
              <a:rPr lang="en-US" sz="2000" b="0" i="1" u="none" strike="noStrike" baseline="0" dirty="0" smtClean="0">
                <a:solidFill>
                  <a:srgbClr val="000000"/>
                </a:solidFill>
                <a:latin typeface="Segoe"/>
                <a:ea typeface="Univers-Oblique"/>
              </a:rPr>
              <a:t>Get External Data—Access Database </a:t>
            </a:r>
            <a:r>
              <a:rPr lang="en-US" sz="2000" b="0" i="0" u="none" strike="noStrike" baseline="0" dirty="0" smtClean="0">
                <a:solidFill>
                  <a:srgbClr val="000000"/>
                </a:solidFill>
                <a:latin typeface="Segoe"/>
                <a:ea typeface="ＭＳ ゴシック"/>
              </a:rPr>
              <a:t>dialog box appears, as shown above.</a:t>
            </a:r>
            <a:endParaRPr lang="en-US" sz="2000" b="0" i="0" u="none" strike="noStrike" baseline="0" dirty="0" smtClean="0">
              <a:solidFill>
                <a:srgbClr val="000000"/>
              </a:solidFill>
              <a:latin typeface="Univers-Light"/>
              <a:ea typeface="Univers-Light"/>
            </a:endParaRPr>
          </a:p>
        </p:txBody>
      </p:sp>
    </p:spTree>
    <p:extLst>
      <p:ext uri="{BB962C8B-B14F-4D97-AF65-F5344CB8AC3E}">
        <p14:creationId xmlns:p14="http://schemas.microsoft.com/office/powerpoint/2010/main" val="217231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Merge Databases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Browse </a:t>
            </a:r>
            <a:r>
              <a:rPr lang="en-US" b="0" i="0" u="none" strike="noStrike" baseline="0" smtClean="0">
                <a:solidFill>
                  <a:srgbClr val="000000"/>
                </a:solidFill>
                <a:latin typeface="Segoe"/>
                <a:ea typeface="ＭＳ ゴシック"/>
              </a:rPr>
              <a:t>to open the File Open dialog box.</a:t>
            </a:r>
          </a:p>
          <a:p>
            <a:pPr lvl="1" rtl="0">
              <a:buAutoNum type="arabicPeriod" startAt="4"/>
            </a:pPr>
            <a:r>
              <a:rPr lang="en-US" b="0" i="0" u="none" strike="noStrike" baseline="0" smtClean="0">
                <a:solidFill>
                  <a:srgbClr val="000000"/>
                </a:solidFill>
                <a:latin typeface="Segoe"/>
                <a:ea typeface="ＭＳ ゴシック"/>
              </a:rPr>
              <a:t>Use the File Open dialog box to locate the </a:t>
            </a:r>
            <a:r>
              <a:rPr lang="en-US" b="0" i="1" u="none" strike="noStrike" baseline="0" smtClean="0">
                <a:solidFill>
                  <a:srgbClr val="000000"/>
                </a:solidFill>
                <a:latin typeface="Segoe"/>
                <a:ea typeface="ＭＳ ゴシック"/>
              </a:rPr>
              <a:t>Northwind </a:t>
            </a:r>
            <a:r>
              <a:rPr lang="en-US" b="0" i="0" u="none" strike="noStrike" baseline="0" smtClean="0">
                <a:solidFill>
                  <a:srgbClr val="000000"/>
                </a:solidFill>
                <a:latin typeface="Segoe"/>
                <a:ea typeface="ＭＳ ゴシック"/>
              </a:rPr>
              <a:t>database file and then click </a:t>
            </a:r>
            <a:r>
              <a:rPr lang="en-US" b="1" i="0" u="none" strike="noStrike" baseline="0" smtClean="0">
                <a:solidFill>
                  <a:srgbClr val="000000"/>
                </a:solidFill>
                <a:latin typeface="Segoe"/>
                <a:ea typeface="ＭＳ ゴシック"/>
              </a:rPr>
              <a:t>Open</a:t>
            </a:r>
            <a:r>
              <a:rPr lang="en-US" b="0" i="0" u="none" strike="noStrike" baseline="0" smtClean="0">
                <a:solidFill>
                  <a:srgbClr val="000000"/>
                </a:solidFill>
                <a:latin typeface="Segoe"/>
                <a:ea typeface="ＭＳ ゴシック"/>
              </a:rPr>
              <a:t>. The File Open dialog box closes.</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15</a:t>
            </a:fld>
            <a:endParaRPr lang="en-US"/>
          </a:p>
        </p:txBody>
      </p:sp>
    </p:spTree>
    <p:extLst>
      <p:ext uri="{BB962C8B-B14F-4D97-AF65-F5344CB8AC3E}">
        <p14:creationId xmlns:p14="http://schemas.microsoft.com/office/powerpoint/2010/main" val="2992467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Merge Databases</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Notice the two options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 have when importing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data. Click </a:t>
            </a:r>
            <a:r>
              <a:rPr lang="en-US" sz="2000" b="1" i="0" u="none" strike="noStrike" baseline="0" smtClean="0">
                <a:solidFill>
                  <a:srgbClr val="000000"/>
                </a:solidFill>
                <a:latin typeface="Segoe"/>
                <a:ea typeface="ＭＳ ゴシック"/>
              </a:rPr>
              <a:t>Import tables,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queries, forms, reports,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macros, and modules</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into the current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database </a:t>
            </a:r>
            <a:r>
              <a:rPr lang="en-US" sz="2000" b="0" i="0" u="none" strike="noStrike" baseline="0" smtClean="0">
                <a:solidFill>
                  <a:srgbClr val="000000"/>
                </a:solidFill>
                <a:latin typeface="Segoe"/>
                <a:ea typeface="ＭＳ ゴシック"/>
              </a:rPr>
              <a:t>and click </a:t>
            </a:r>
            <a:r>
              <a:rPr lang="en-US" sz="2000" b="1" i="0" u="none" strike="noStrike" baseline="0" smtClean="0">
                <a:solidFill>
                  <a:srgbClr val="000000"/>
                </a:solidFill>
                <a:latin typeface="Segoe"/>
                <a:ea typeface="ＭＳ ゴシック"/>
              </a:rPr>
              <a:t>OK</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Import Objects dialog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box appears. Click the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Options </a:t>
            </a:r>
            <a:r>
              <a:rPr lang="en-US" sz="2000" b="0" i="0" u="none" strike="noStrike" baseline="0" smtClean="0">
                <a:solidFill>
                  <a:srgbClr val="000000"/>
                </a:solidFill>
                <a:latin typeface="Segoe"/>
                <a:ea typeface="ＭＳ ゴシック"/>
              </a:rPr>
              <a:t>button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display additional import options, as shown above. Keep the default options.</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16</a:t>
            </a:fld>
            <a:endParaRPr lang="en-US"/>
          </a:p>
        </p:txBody>
      </p:sp>
      <p:pic>
        <p:nvPicPr>
          <p:cNvPr id="7" name="Picture 6" descr="15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334" y="1600200"/>
            <a:ext cx="4216400" cy="2932094"/>
          </a:xfrm>
          <a:prstGeom prst="rect">
            <a:avLst/>
          </a:prstGeom>
        </p:spPr>
      </p:pic>
    </p:spTree>
    <p:extLst>
      <p:ext uri="{BB962C8B-B14F-4D97-AF65-F5344CB8AC3E}">
        <p14:creationId xmlns:p14="http://schemas.microsoft.com/office/powerpoint/2010/main" val="1317660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Merge Databases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Select All </a:t>
            </a:r>
            <a:r>
              <a:rPr lang="en-US" b="0" i="0" u="none" strike="noStrike" baseline="0" smtClean="0">
                <a:solidFill>
                  <a:srgbClr val="000000"/>
                </a:solidFill>
                <a:latin typeface="Segoe"/>
                <a:ea typeface="ＭＳ ゴシック"/>
              </a:rPr>
              <a:t>button.</a:t>
            </a:r>
          </a:p>
          <a:p>
            <a:pPr lvl="1" rtl="0">
              <a:buAutoNum type="arabicPeriod" startAt="7"/>
            </a:pPr>
            <a:r>
              <a:rPr lang="en-US" b="0" i="0" u="none" strike="noStrike" baseline="0" smtClean="0">
                <a:solidFill>
                  <a:srgbClr val="000000"/>
                </a:solidFill>
                <a:latin typeface="Segoe"/>
                <a:ea typeface="ＭＳ ゴシック"/>
              </a:rPr>
              <a:t>Click each </a:t>
            </a:r>
            <a:r>
              <a:rPr lang="en-US" b="1" i="0" u="none" strike="noStrike" baseline="0" smtClean="0">
                <a:solidFill>
                  <a:srgbClr val="000000"/>
                </a:solidFill>
                <a:latin typeface="Segoe"/>
                <a:ea typeface="ＭＳ ゴシック"/>
              </a:rPr>
              <a:t>object tab </a:t>
            </a:r>
            <a:r>
              <a:rPr lang="en-US" b="0" i="0" u="none" strike="noStrike" baseline="0" smtClean="0">
                <a:solidFill>
                  <a:srgbClr val="000000"/>
                </a:solidFill>
                <a:latin typeface="Segoe"/>
                <a:ea typeface="ＭＳ ゴシック"/>
              </a:rPr>
              <a:t>for tables, queries, forms, and reports, and click the </a:t>
            </a:r>
            <a:r>
              <a:rPr lang="en-US" b="1" i="0" u="none" strike="noStrike" baseline="0" smtClean="0">
                <a:solidFill>
                  <a:srgbClr val="000000"/>
                </a:solidFill>
                <a:latin typeface="Segoe"/>
                <a:ea typeface="ＭＳ ゴシック"/>
              </a:rPr>
              <a:t>Select All </a:t>
            </a:r>
            <a:r>
              <a:rPr lang="en-US" b="0" i="0" u="none" strike="noStrike" baseline="0" smtClean="0">
                <a:solidFill>
                  <a:srgbClr val="000000"/>
                </a:solidFill>
                <a:latin typeface="Segoe"/>
                <a:ea typeface="ＭＳ ゴシック"/>
              </a:rPr>
              <a:t>button as the contents for each tab are displayed to select all the objects in the Northwind database.</a:t>
            </a:r>
          </a:p>
          <a:p>
            <a:pPr lvl="1" rtl="0">
              <a:buAutoNum type="arabicPeriod" startAt="7"/>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7"/>
            </a:pPr>
            <a:r>
              <a:rPr lang="en-US" b="0" i="0" u="none" strike="noStrike" baseline="0" smtClean="0">
                <a:solidFill>
                  <a:srgbClr val="000000"/>
                </a:solidFill>
                <a:latin typeface="Segoe"/>
                <a:ea typeface="ＭＳ ゴシック"/>
              </a:rPr>
              <a:t>When the Save Import Steps screen appears, click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Times New Roman"/>
                <a:ea typeface="ＭＳ ゴシック"/>
              </a:rPr>
              <a: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17</a:t>
            </a:fld>
            <a:endParaRPr lang="en-US"/>
          </a:p>
        </p:txBody>
      </p:sp>
    </p:spTree>
    <p:extLst>
      <p:ext uri="{BB962C8B-B14F-4D97-AF65-F5344CB8AC3E}">
        <p14:creationId xmlns:p14="http://schemas.microsoft.com/office/powerpoint/2010/main" val="4150886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Merge Databases</a:t>
            </a:r>
          </a:p>
        </p:txBody>
      </p:sp>
      <p:sp>
        <p:nvSpPr>
          <p:cNvPr id="3" name="Text Placeholder 2"/>
          <p:cNvSpPr>
            <a:spLocks noGrp="1"/>
          </p:cNvSpPr>
          <p:nvPr>
            <p:ph type="body" idx="1"/>
          </p:nvPr>
        </p:nvSpPr>
        <p:spPr>
          <a:xfrm>
            <a:off x="457200" y="1524000"/>
            <a:ext cx="5791200" cy="4953000"/>
          </a:xfrm>
        </p:spPr>
        <p:txBody>
          <a:bodyPr/>
          <a:lstStyle/>
          <a:p>
            <a:pPr lvl="1" rtl="0">
              <a:buFont typeface="+mj-lt"/>
              <a:buAutoNum type="arabicPeriod" startAt="11"/>
            </a:pPr>
            <a:r>
              <a:rPr lang="en-US" b="0" i="0" u="none" strike="noStrike" baseline="0" smtClean="0">
                <a:latin typeface="Segoe"/>
                <a:ea typeface="ＭＳ ゴシック"/>
              </a:rPr>
              <a:t>Notice the Navigation Pane now includes objects imported from the Northwind database, as shown at</a:t>
            </a:r>
            <a:r>
              <a:rPr lang="en-US" b="0" i="0" u="none" strike="noStrike" smtClean="0">
                <a:latin typeface="Segoe"/>
                <a:ea typeface="ＭＳ ゴシック"/>
              </a:rPr>
              <a:t> right</a:t>
            </a:r>
            <a:r>
              <a:rPr lang="en-US" b="0" i="0" u="none" strike="noStrike" baseline="0" smtClean="0">
                <a:latin typeface="Segoe"/>
                <a:ea typeface="ＭＳ ゴシック"/>
              </a:rPr>
              <a:t>. Both databases have now been merged.</a:t>
            </a:r>
          </a:p>
          <a:p>
            <a:pPr lvl="1" rtl="0">
              <a:buAutoNum type="arabicPeriod" startAt="11"/>
            </a:pPr>
            <a:r>
              <a:rPr lang="en-US" b="1" i="0" u="none" strike="noStrike" baseline="0" smtClean="0">
                <a:latin typeface="Segoe"/>
                <a:ea typeface="ＭＳ ゴシック"/>
              </a:rPr>
              <a:t>CLOSE </a:t>
            </a:r>
            <a:r>
              <a:rPr lang="en-US" b="0" i="0" u="none" strike="noStrike" baseline="0" smtClean="0">
                <a:latin typeface="Segoe"/>
                <a:ea typeface="ＭＳ ゴシック"/>
              </a:rPr>
              <a:t>the database.</a:t>
            </a:r>
          </a:p>
          <a:p>
            <a:pPr lvl="0" rtl="0"/>
            <a:r>
              <a:rPr lang="en-US" b="1" i="0" u="none" strike="noStrike" baseline="0" smtClean="0">
                <a:latin typeface="Segoe"/>
                <a:ea typeface="ＭＳ ゴシック"/>
              </a:rPr>
              <a:t>PAUSE. LEAVE </a:t>
            </a:r>
            <a:r>
              <a:rPr lang="en-US" b="0" i="0" u="none" strike="noStrike" baseline="0" smtClean="0">
                <a:latin typeface="Segoe"/>
                <a:ea typeface="ＭＳ ゴシック"/>
              </a:rPr>
              <a:t>Access open to use in the next exercise.</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18</a:t>
            </a:fld>
            <a:endParaRPr lang="en-US"/>
          </a:p>
        </p:txBody>
      </p:sp>
      <p:pic>
        <p:nvPicPr>
          <p:cNvPr id="7" name="Picture 6" descr="1514.png"/>
          <p:cNvPicPr>
            <a:picLocks noChangeAspect="1"/>
          </p:cNvPicPr>
          <p:nvPr/>
        </p:nvPicPr>
        <p:blipFill rotWithShape="1">
          <a:blip r:embed="rId2">
            <a:extLst>
              <a:ext uri="{28A0092B-C50C-407E-A947-70E740481C1C}">
                <a14:useLocalDpi xmlns:a14="http://schemas.microsoft.com/office/drawing/2010/main" val="0"/>
              </a:ext>
            </a:extLst>
          </a:blip>
          <a:srcRect r="38291"/>
          <a:stretch/>
        </p:blipFill>
        <p:spPr>
          <a:xfrm>
            <a:off x="6324600" y="1600200"/>
            <a:ext cx="2260600" cy="4639733"/>
          </a:xfrm>
          <a:prstGeom prst="rect">
            <a:avLst/>
          </a:prstGeom>
        </p:spPr>
      </p:pic>
    </p:spTree>
    <p:extLst>
      <p:ext uri="{BB962C8B-B14F-4D97-AF65-F5344CB8AC3E}">
        <p14:creationId xmlns:p14="http://schemas.microsoft.com/office/powerpoint/2010/main" val="2519949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nb-NO" b="0" i="0" u="none" strike="noStrike" baseline="0" smtClean="0">
                <a:solidFill>
                  <a:srgbClr val="BA141A"/>
                </a:solidFill>
                <a:latin typeface="Segoe"/>
                <a:ea typeface="ＭＳ ゴシック"/>
              </a:rPr>
              <a:t>Step by Step: Set Database Properties</a:t>
            </a:r>
          </a:p>
        </p:txBody>
      </p:sp>
      <p:sp>
        <p:nvSpPr>
          <p:cNvPr id="3" name="Text Placeholder 2"/>
          <p:cNvSpPr>
            <a:spLocks noGrp="1"/>
          </p:cNvSpPr>
          <p:nvPr>
            <p:ph type="body" idx="1"/>
          </p:nvPr>
        </p:nvSpPr>
        <p:spPr>
          <a:xfrm>
            <a:off x="457200" y="1524000"/>
            <a:ext cx="4724400" cy="4953000"/>
          </a:xfrm>
        </p:spPr>
        <p:txBody>
          <a:bodyPr/>
          <a:lstStyle/>
          <a:p>
            <a:pPr lvl="0" rtl="0"/>
            <a:r>
              <a:rPr lang="nb-NO" b="1" i="0" u="none" strike="noStrike" baseline="0" smtClean="0">
                <a:solidFill>
                  <a:srgbClr val="000000"/>
                </a:solidFill>
                <a:latin typeface="Segoe"/>
                <a:ea typeface="ＭＳ ゴシック"/>
              </a:rPr>
              <a:t>GET READY. LAUNCH </a:t>
            </a:r>
            <a:r>
              <a:rPr lang="nb-NO" b="0" i="0" u="none" strike="noStrike" baseline="0" smtClean="0">
                <a:solidFill>
                  <a:srgbClr val="000000"/>
                </a:solidFill>
                <a:latin typeface="Segoe"/>
                <a:ea typeface="ＭＳ ゴシック"/>
              </a:rPr>
              <a:t>Access if it is not already running.</a:t>
            </a:r>
          </a:p>
          <a:p>
            <a:pPr lvl="1" rtl="0"/>
            <a:r>
              <a:rPr lang="nb-NO" b="1" i="0" u="none" strike="noStrike" baseline="0" smtClean="0">
                <a:solidFill>
                  <a:srgbClr val="000000"/>
                </a:solidFill>
                <a:latin typeface="Segoe"/>
                <a:ea typeface="ＭＳ ゴシック"/>
              </a:rPr>
              <a:t>OPEN </a:t>
            </a:r>
            <a:r>
              <a:rPr lang="nb-NO" b="0" i="0" u="none" strike="noStrike" baseline="0" smtClean="0">
                <a:solidFill>
                  <a:srgbClr val="000000"/>
                </a:solidFill>
                <a:latin typeface="Segoe"/>
                <a:ea typeface="ＭＳ ゴシック"/>
              </a:rPr>
              <a:t>the </a:t>
            </a:r>
            <a:r>
              <a:rPr lang="nb-NO" b="1" i="1" u="none" strike="noStrike" baseline="0" smtClean="0">
                <a:solidFill>
                  <a:srgbClr val="000000"/>
                </a:solidFill>
                <a:latin typeface="Segoe"/>
                <a:ea typeface="ＭＳ ゴシック"/>
              </a:rPr>
              <a:t>FabrikamXXX </a:t>
            </a:r>
            <a:r>
              <a:rPr lang="nb-NO" b="0" i="0" u="none" strike="noStrike" baseline="0" smtClean="0">
                <a:solidFill>
                  <a:srgbClr val="000000"/>
                </a:solidFill>
                <a:latin typeface="Segoe"/>
                <a:ea typeface="ＭＳ ゴシック"/>
              </a:rPr>
              <a:t>database that you saved in an earlier exercise.</a:t>
            </a:r>
          </a:p>
          <a:p>
            <a:pPr lvl="1" rtl="0"/>
            <a:r>
              <a:rPr lang="nb-NO" b="0" i="0" u="none" strike="noStrike" baseline="0" smtClean="0">
                <a:solidFill>
                  <a:srgbClr val="000000"/>
                </a:solidFill>
                <a:latin typeface="Segoe"/>
                <a:ea typeface="ＭＳ ゴシック"/>
              </a:rPr>
              <a:t>Click the </a:t>
            </a:r>
            <a:r>
              <a:rPr lang="nb-NO" b="1" i="0" u="none" strike="noStrike" baseline="0" smtClean="0">
                <a:solidFill>
                  <a:srgbClr val="000000"/>
                </a:solidFill>
                <a:latin typeface="Segoe"/>
                <a:ea typeface="ＭＳ ゴシック"/>
              </a:rPr>
              <a:t>FILE </a:t>
            </a:r>
            <a:r>
              <a:rPr lang="nb-NO" b="0" i="0" u="none" strike="noStrike" baseline="0" smtClean="0">
                <a:solidFill>
                  <a:srgbClr val="000000"/>
                </a:solidFill>
                <a:latin typeface="Segoe"/>
                <a:ea typeface="ＭＳ ゴシック"/>
              </a:rPr>
              <a:t>tab and then click </a:t>
            </a:r>
            <a:r>
              <a:rPr lang="nb-NO" b="1" i="0" u="none" strike="noStrike" baseline="0" smtClean="0">
                <a:solidFill>
                  <a:srgbClr val="000000"/>
                </a:solidFill>
                <a:latin typeface="Segoe"/>
                <a:ea typeface="ＭＳ ゴシック"/>
              </a:rPr>
              <a:t>Info</a:t>
            </a:r>
            <a:r>
              <a:rPr lang="nb-NO" b="0" i="0" u="none" strike="noStrike" baseline="0" smtClean="0">
                <a:solidFill>
                  <a:srgbClr val="000000"/>
                </a:solidFill>
                <a:latin typeface="Segoe"/>
                <a:ea typeface="ＭＳ ゴシック"/>
              </a:rPr>
              <a:t>, if necessary. On the Info menu that appears, click the </a:t>
            </a:r>
            <a:r>
              <a:rPr lang="nb-NO" b="1" i="0" u="none" strike="noStrike" baseline="0" smtClean="0">
                <a:solidFill>
                  <a:srgbClr val="000000"/>
                </a:solidFill>
                <a:latin typeface="Segoe"/>
                <a:ea typeface="ＭＳ ゴシック"/>
              </a:rPr>
              <a:t>View and edit database properties </a:t>
            </a:r>
            <a:r>
              <a:rPr lang="nb-NO" b="0" i="0" u="none" strike="noStrike" baseline="0" smtClean="0">
                <a:solidFill>
                  <a:srgbClr val="000000"/>
                </a:solidFill>
                <a:latin typeface="Segoe"/>
                <a:ea typeface="ＭＳ ゴシック"/>
              </a:rPr>
              <a:t>link. The FabrikamXXX.accdb Properties dialog box appears, as shown at right.</a:t>
            </a:r>
            <a:endParaRPr lang="nb-NO"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19</a:t>
            </a:fld>
            <a:endParaRPr lang="en-US"/>
          </a:p>
        </p:txBody>
      </p:sp>
      <p:pic>
        <p:nvPicPr>
          <p:cNvPr id="7" name="Picture 6" descr="15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600200"/>
            <a:ext cx="3549650" cy="4229927"/>
          </a:xfrm>
          <a:prstGeom prst="rect">
            <a:avLst/>
          </a:prstGeom>
        </p:spPr>
      </p:pic>
    </p:spTree>
    <p:extLst>
      <p:ext uri="{BB962C8B-B14F-4D97-AF65-F5344CB8AC3E}">
        <p14:creationId xmlns:p14="http://schemas.microsoft.com/office/powerpoint/2010/main" val="275649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Objectives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a:t>
            </a:fld>
            <a:endParaRPr lang="en-US"/>
          </a:p>
        </p:txBody>
      </p:sp>
      <p:pic>
        <p:nvPicPr>
          <p:cNvPr id="7" name="Picture 6" descr="15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266" y="1524000"/>
            <a:ext cx="7526867" cy="4561492"/>
          </a:xfrm>
          <a:prstGeom prst="rect">
            <a:avLst/>
          </a:prstGeom>
        </p:spPr>
      </p:pic>
    </p:spTree>
    <p:extLst>
      <p:ext uri="{BB962C8B-B14F-4D97-AF65-F5344CB8AC3E}">
        <p14:creationId xmlns:p14="http://schemas.microsoft.com/office/powerpoint/2010/main" val="2785905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nb-NO" b="0" i="0" u="none" strike="noStrike" baseline="0" smtClean="0">
                <a:solidFill>
                  <a:srgbClr val="BA141A"/>
                </a:solidFill>
                <a:latin typeface="Segoe"/>
                <a:ea typeface="ＭＳ ゴシック"/>
              </a:rPr>
              <a:t>Step by Step: Set Database Properties</a:t>
            </a:r>
          </a:p>
        </p:txBody>
      </p:sp>
      <p:sp>
        <p:nvSpPr>
          <p:cNvPr id="3" name="Text Placeholder 2"/>
          <p:cNvSpPr>
            <a:spLocks noGrp="1"/>
          </p:cNvSpPr>
          <p:nvPr>
            <p:ph type="body" idx="1"/>
          </p:nvPr>
        </p:nvSpPr>
        <p:spPr/>
        <p:txBody>
          <a:bodyPr/>
          <a:lstStyle/>
          <a:p>
            <a:pPr lvl="1" rtl="0">
              <a:buFont typeface="+mj-lt"/>
              <a:buAutoNum type="arabicPeriod" startAt="3"/>
            </a:pPr>
            <a:r>
              <a:rPr lang="nb-NO" b="0" i="0" u="none" strike="noStrike" baseline="0" smtClean="0">
                <a:solidFill>
                  <a:srgbClr val="000000"/>
                </a:solidFill>
                <a:latin typeface="Segoe"/>
                <a:ea typeface="ＭＳ ゴシック"/>
              </a:rPr>
              <a:t>Key </a:t>
            </a:r>
            <a:r>
              <a:rPr lang="nb-NO" b="1" i="0" u="none" strike="noStrike" baseline="0" smtClean="0">
                <a:solidFill>
                  <a:srgbClr val="000000"/>
                </a:solidFill>
                <a:latin typeface="Segoe"/>
                <a:ea typeface="ＭＳ ゴシック"/>
              </a:rPr>
              <a:t>Fall Collection </a:t>
            </a:r>
            <a:r>
              <a:rPr lang="nb-NO" b="0" i="0" u="none" strike="noStrike" baseline="0" smtClean="0">
                <a:solidFill>
                  <a:srgbClr val="000000"/>
                </a:solidFill>
                <a:latin typeface="Segoe"/>
                <a:ea typeface="ＭＳ ゴシック"/>
              </a:rPr>
              <a:t>in the Title box.</a:t>
            </a:r>
          </a:p>
          <a:p>
            <a:pPr lvl="1" rtl="0">
              <a:buAutoNum type="arabicPeriod" startAt="3"/>
            </a:pPr>
            <a:r>
              <a:rPr lang="nb-NO" b="0" i="0" u="none" strike="noStrike" baseline="0" smtClean="0">
                <a:solidFill>
                  <a:srgbClr val="000000"/>
                </a:solidFill>
                <a:latin typeface="Segoe"/>
                <a:ea typeface="ＭＳ ゴシック"/>
              </a:rPr>
              <a:t>Key </a:t>
            </a:r>
            <a:r>
              <a:rPr lang="nb-NO" b="1" i="0" u="none" strike="noStrike" baseline="0" smtClean="0">
                <a:solidFill>
                  <a:srgbClr val="000000"/>
                </a:solidFill>
                <a:latin typeface="Segoe"/>
                <a:ea typeface="ＭＳ ゴシック"/>
              </a:rPr>
              <a:t>preview </a:t>
            </a:r>
            <a:r>
              <a:rPr lang="nb-NO" b="0" i="0" u="none" strike="noStrike" baseline="0" smtClean="0">
                <a:solidFill>
                  <a:srgbClr val="000000"/>
                </a:solidFill>
                <a:latin typeface="Segoe"/>
                <a:ea typeface="ＭＳ ゴシック"/>
              </a:rPr>
              <a:t>in the Subject box.</a:t>
            </a:r>
          </a:p>
          <a:p>
            <a:pPr lvl="1" rtl="0">
              <a:buAutoNum type="arabicPeriod" startAt="3"/>
            </a:pPr>
            <a:r>
              <a:rPr lang="nb-NO" b="0" i="0" u="none" strike="noStrike" baseline="0" smtClean="0">
                <a:solidFill>
                  <a:srgbClr val="000000"/>
                </a:solidFill>
                <a:latin typeface="Segoe"/>
                <a:ea typeface="ＭＳ ゴシック"/>
              </a:rPr>
              <a:t>Select the text in the Author box and key [</a:t>
            </a:r>
            <a:r>
              <a:rPr lang="nb-NO" b="1" i="0" u="none" strike="noStrike" baseline="0" smtClean="0">
                <a:solidFill>
                  <a:srgbClr val="000000"/>
                </a:solidFill>
                <a:latin typeface="Segoe"/>
                <a:ea typeface="ＭＳ ゴシック"/>
              </a:rPr>
              <a:t>Your Name</a:t>
            </a:r>
            <a:r>
              <a:rPr lang="nb-NO" b="0" i="0" u="none" strike="noStrike" baseline="0" smtClean="0">
                <a:solidFill>
                  <a:srgbClr val="000000"/>
                </a:solidFill>
                <a:latin typeface="Segoe"/>
                <a:ea typeface="ＭＳ ゴシック"/>
              </a:rPr>
              <a:t>].</a:t>
            </a:r>
          </a:p>
          <a:p>
            <a:pPr lvl="1" rtl="0">
              <a:buAutoNum type="arabicPeriod" startAt="3"/>
            </a:pPr>
            <a:r>
              <a:rPr lang="nb-NO" b="0" i="0" u="none" strike="noStrike" baseline="0" smtClean="0">
                <a:solidFill>
                  <a:srgbClr val="000000"/>
                </a:solidFill>
                <a:latin typeface="Segoe"/>
                <a:ea typeface="ＭＳ ゴシック"/>
              </a:rPr>
              <a:t>Key </a:t>
            </a:r>
            <a:r>
              <a:rPr lang="nb-NO" b="1" i="0" u="none" strike="noStrike" baseline="0" smtClean="0">
                <a:solidFill>
                  <a:srgbClr val="000000"/>
                </a:solidFill>
                <a:latin typeface="Segoe"/>
                <a:ea typeface="ＭＳ ゴシック"/>
              </a:rPr>
              <a:t>Britta Simon </a:t>
            </a:r>
            <a:r>
              <a:rPr lang="nb-NO" b="0" i="0" u="none" strike="noStrike" baseline="0" smtClean="0">
                <a:solidFill>
                  <a:srgbClr val="000000"/>
                </a:solidFill>
                <a:latin typeface="Segoe"/>
                <a:ea typeface="ＭＳ ゴシック"/>
              </a:rPr>
              <a:t>in the Manager box.</a:t>
            </a:r>
          </a:p>
          <a:p>
            <a:pPr lvl="1" rtl="0">
              <a:buAutoNum type="arabicPeriod" startAt="3"/>
            </a:pPr>
            <a:r>
              <a:rPr lang="nb-NO" b="0" i="0" u="none" strike="noStrike" baseline="0" smtClean="0">
                <a:solidFill>
                  <a:srgbClr val="000000"/>
                </a:solidFill>
                <a:latin typeface="Segoe"/>
                <a:ea typeface="ＭＳ ゴシック"/>
              </a:rPr>
              <a:t>Key </a:t>
            </a:r>
            <a:r>
              <a:rPr lang="nb-NO" b="1" i="0" u="none" strike="noStrike" baseline="0" smtClean="0">
                <a:solidFill>
                  <a:srgbClr val="000000"/>
                </a:solidFill>
                <a:latin typeface="Segoe"/>
                <a:ea typeface="ＭＳ ゴシック"/>
              </a:rPr>
              <a:t>Fabrikam, Inc. </a:t>
            </a:r>
            <a:r>
              <a:rPr lang="nb-NO" b="0" i="0" u="none" strike="noStrike" baseline="0" smtClean="0">
                <a:solidFill>
                  <a:srgbClr val="000000"/>
                </a:solidFill>
                <a:latin typeface="Segoe"/>
                <a:ea typeface="ＭＳ ゴシック"/>
              </a:rPr>
              <a:t>in the Company box</a:t>
            </a:r>
          </a:p>
          <a:p>
            <a:pPr lvl="1" rtl="0">
              <a:buAutoNum type="arabicPeriod" startAt="3"/>
            </a:pPr>
            <a:r>
              <a:rPr lang="nb-NO" b="0" i="0" u="none" strike="noStrike" baseline="0" smtClean="0">
                <a:solidFill>
                  <a:srgbClr val="000000"/>
                </a:solidFill>
                <a:latin typeface="Segoe"/>
                <a:ea typeface="ＭＳ ゴシック"/>
              </a:rPr>
              <a:t>Click the </a:t>
            </a:r>
            <a:r>
              <a:rPr lang="nb-NO" b="1" i="0" u="none" strike="noStrike" baseline="0" smtClean="0">
                <a:solidFill>
                  <a:srgbClr val="000000"/>
                </a:solidFill>
                <a:latin typeface="Segoe"/>
                <a:ea typeface="ＭＳ ゴシック"/>
              </a:rPr>
              <a:t>General </a:t>
            </a:r>
            <a:r>
              <a:rPr lang="nb-NO" b="0" i="0" u="none" strike="noStrike" baseline="0" smtClean="0">
                <a:solidFill>
                  <a:srgbClr val="000000"/>
                </a:solidFill>
                <a:latin typeface="Segoe"/>
                <a:ea typeface="ＭＳ ゴシック"/>
              </a:rPr>
              <a:t>tab. Notice that this tab displays the file type, location, and size as well as the dates the file was created, modified, and accessed.</a:t>
            </a:r>
          </a:p>
          <a:p>
            <a:pPr lvl="1" rtl="0">
              <a:buAutoNum type="arabicPeriod" startAt="3"/>
            </a:pPr>
            <a:r>
              <a:rPr lang="nb-NO" b="0" i="0" u="none" strike="noStrike" baseline="0" smtClean="0">
                <a:solidFill>
                  <a:srgbClr val="000000"/>
                </a:solidFill>
                <a:latin typeface="Segoe"/>
                <a:ea typeface="ＭＳ ゴシック"/>
              </a:rPr>
              <a:t>Click the </a:t>
            </a:r>
            <a:r>
              <a:rPr lang="nb-NO" b="1" i="0" u="none" strike="noStrike" baseline="0" smtClean="0">
                <a:solidFill>
                  <a:srgbClr val="000000"/>
                </a:solidFill>
                <a:latin typeface="Segoe"/>
                <a:ea typeface="ＭＳ ゴシック"/>
              </a:rPr>
              <a:t>Contents </a:t>
            </a:r>
            <a:r>
              <a:rPr lang="nb-NO" b="0" i="0" u="none" strike="noStrike" baseline="0" smtClean="0">
                <a:solidFill>
                  <a:srgbClr val="000000"/>
                </a:solidFill>
                <a:latin typeface="Segoe"/>
                <a:ea typeface="ＭＳ ゴシック"/>
              </a:rPr>
              <a:t>tab to view a list of the types of objects within the database file.</a:t>
            </a:r>
          </a:p>
          <a:p>
            <a:pPr lvl="1" rtl="0">
              <a:buAutoNum type="arabicPeriod" startAt="3"/>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Times New Roman"/>
                <a:ea typeface="ＭＳ ゴシック"/>
              </a:rPr>
              <a:t>.</a:t>
            </a:r>
          </a:p>
          <a:p>
            <a:pPr lvl="0" rtl="0"/>
            <a:r>
              <a:rPr lang="cs-CZ" b="1" i="0" u="none" strike="noStrike" baseline="0" smtClean="0">
                <a:solidFill>
                  <a:srgbClr val="000000"/>
                </a:solidFill>
                <a:latin typeface="Segoe"/>
                <a:ea typeface="ＭＳ ゴシック"/>
              </a:rPr>
              <a:t>PAUSE. LEAVE </a:t>
            </a:r>
            <a:r>
              <a:rPr lang="cs-CZ" b="0" i="0" u="none" strike="noStrike" baseline="0" smtClean="0">
                <a:solidFill>
                  <a:srgbClr val="000000"/>
                </a:solidFill>
                <a:latin typeface="Segoe"/>
                <a:ea typeface="ＭＳ ゴシック"/>
              </a:rPr>
              <a:t>the database open to use in the next exercise.</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20</a:t>
            </a:fld>
            <a:endParaRPr lang="en-US"/>
          </a:p>
        </p:txBody>
      </p:sp>
    </p:spTree>
    <p:extLst>
      <p:ext uri="{BB962C8B-B14F-4D97-AF65-F5344CB8AC3E}">
        <p14:creationId xmlns:p14="http://schemas.microsoft.com/office/powerpoint/2010/main" val="2483342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Encrypt and Decrypt a Database</a:t>
            </a:r>
          </a:p>
        </p:txBody>
      </p:sp>
      <p:sp>
        <p:nvSpPr>
          <p:cNvPr id="3" name="Text Placeholder 2"/>
          <p:cNvSpPr>
            <a:spLocks noGrp="1"/>
          </p:cNvSpPr>
          <p:nvPr>
            <p:ph type="body" idx="1"/>
          </p:nvPr>
        </p:nvSpPr>
        <p:spPr/>
        <p:txBody>
          <a:bodyPr/>
          <a:lstStyle/>
          <a:p>
            <a:pPr lvl="0" rtl="0">
              <a:spcBef>
                <a:spcPts val="300"/>
              </a:spcBef>
            </a:pPr>
            <a:r>
              <a:rPr lang="cs-CZ" sz="2000" b="1" i="0" u="none" strike="noStrike" baseline="0" smtClean="0">
                <a:solidFill>
                  <a:srgbClr val="000000"/>
                </a:solidFill>
                <a:latin typeface="Segoe"/>
                <a:ea typeface="ＭＳ ゴシック"/>
              </a:rPr>
              <a:t>USE </a:t>
            </a:r>
            <a:r>
              <a:rPr lang="cs-CZ" sz="2000" b="0" i="0" u="none" strike="noStrike" baseline="0" smtClean="0">
                <a:solidFill>
                  <a:srgbClr val="000000"/>
                </a:solidFill>
                <a:latin typeface="Segoe"/>
                <a:ea typeface="ＭＳ ゴシック"/>
              </a:rPr>
              <a:t>the database that is open from the previous exercise.</a:t>
            </a:r>
          </a:p>
          <a:p>
            <a:pPr lvl="1" rtl="0">
              <a:spcBef>
                <a:spcPts val="300"/>
              </a:spcBef>
            </a:pPr>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FILE </a:t>
            </a:r>
            <a:r>
              <a:rPr lang="cs-CZ" sz="2000" b="0" i="0" u="none" strike="noStrike" baseline="0" smtClean="0">
                <a:solidFill>
                  <a:srgbClr val="000000"/>
                </a:solidFill>
                <a:latin typeface="Segoe"/>
                <a:ea typeface="ＭＳ ゴシック"/>
              </a:rPr>
              <a:t>tab and then click </a:t>
            </a:r>
            <a:r>
              <a:rPr lang="cs-CZ" sz="2000" b="1" i="0" u="none" strike="noStrike" baseline="0" smtClean="0">
                <a:solidFill>
                  <a:srgbClr val="000000"/>
                </a:solidFill>
                <a:latin typeface="Segoe"/>
                <a:ea typeface="ＭＳ ゴシック"/>
              </a:rPr>
              <a:t>Info</a:t>
            </a:r>
            <a:r>
              <a:rPr lang="cs-CZ" sz="2000" b="0" i="0" u="none" strike="noStrike" baseline="0" smtClean="0">
                <a:solidFill>
                  <a:srgbClr val="000000"/>
                </a:solidFill>
                <a:latin typeface="Segoe"/>
                <a:ea typeface="ＭＳ ゴシック"/>
              </a:rPr>
              <a:t>, if necessary. On the Info menu that appears, click the </a:t>
            </a:r>
            <a:r>
              <a:rPr lang="cs-CZ" sz="2000" b="1" i="0" u="none" strike="noStrike" baseline="0" smtClean="0">
                <a:solidFill>
                  <a:srgbClr val="000000"/>
                </a:solidFill>
                <a:latin typeface="Segoe"/>
                <a:ea typeface="ＭＳ ゴシック"/>
              </a:rPr>
              <a:t>Encrypt with Password </a:t>
            </a:r>
            <a:r>
              <a:rPr lang="cs-CZ" sz="2000" b="0" i="0" u="none" strike="noStrike" baseline="0" smtClean="0">
                <a:solidFill>
                  <a:srgbClr val="000000"/>
                </a:solidFill>
                <a:latin typeface="Segoe"/>
                <a:ea typeface="ＭＳ ゴシック"/>
              </a:rPr>
              <a:t>button. A Microsoft Office Access message box appears saying you must open the database in Exclusive mode, as shown below.</a:t>
            </a:r>
          </a:p>
          <a:p>
            <a:pPr lvl="1">
              <a:spcBef>
                <a:spcPts val="300"/>
              </a:spcBef>
              <a:buFont typeface="+mj-lt"/>
              <a:buAutoNum type="arabicPeriod" startAt="2"/>
            </a:pPr>
            <a:r>
              <a:rPr lang="cs-CZ" sz="2000">
                <a:solidFill>
                  <a:srgbClr val="000000"/>
                </a:solidFill>
                <a:latin typeface="Segoe"/>
                <a:ea typeface="ＭＳ ゴシック"/>
              </a:rPr>
              <a:t>Click </a:t>
            </a:r>
            <a:r>
              <a:rPr lang="cs-CZ" sz="2000" b="1">
                <a:solidFill>
                  <a:srgbClr val="000000"/>
                </a:solidFill>
                <a:latin typeface="Segoe"/>
                <a:ea typeface="ＭＳ ゴシック"/>
              </a:rPr>
              <a:t>OK</a:t>
            </a:r>
            <a:r>
              <a:rPr lang="cs-CZ" sz="2000">
                <a:solidFill>
                  <a:srgbClr val="000000"/>
                </a:solidFill>
                <a:latin typeface="Times New Roman"/>
                <a:ea typeface="ＭＳ ゴシック"/>
              </a:rPr>
              <a:t>.</a:t>
            </a:r>
          </a:p>
          <a:p>
            <a:pPr lvl="1">
              <a:spcBef>
                <a:spcPts val="300"/>
              </a:spcBef>
              <a:buAutoNum type="arabicPeriod" startAt="2"/>
            </a:pPr>
            <a:r>
              <a:rPr lang="cs-CZ" sz="2000" b="1">
                <a:solidFill>
                  <a:srgbClr val="000000"/>
                </a:solidFill>
                <a:latin typeface="Segoe"/>
                <a:ea typeface="ＭＳ ゴシック"/>
              </a:rPr>
              <a:t>CLOSE</a:t>
            </a:r>
            <a:r>
              <a:rPr lang="cs-CZ" sz="2000" b="1">
                <a:solidFill>
                  <a:srgbClr val="000000"/>
                </a:solidFill>
                <a:latin typeface="Segoe"/>
                <a:ea typeface="Univers-BlackExt"/>
              </a:rPr>
              <a:t> </a:t>
            </a:r>
            <a:r>
              <a:rPr lang="cs-CZ" sz="2000">
                <a:solidFill>
                  <a:srgbClr val="000000"/>
                </a:solidFill>
                <a:latin typeface="Segoe"/>
                <a:ea typeface="ＭＳ ゴシック"/>
              </a:rPr>
              <a:t>the database but don’t close Access.</a:t>
            </a:r>
          </a:p>
          <a:p>
            <a:pPr lvl="1">
              <a:spcBef>
                <a:spcPts val="300"/>
              </a:spcBef>
              <a:buAutoNum type="arabicPeriod" startAt="2"/>
            </a:pPr>
            <a:r>
              <a:rPr lang="cs-CZ" sz="2000">
                <a:solidFill>
                  <a:srgbClr val="000000"/>
                </a:solidFill>
                <a:latin typeface="Segoe"/>
                <a:ea typeface="ＭＳ ゴシック"/>
              </a:rPr>
              <a:t>Click </a:t>
            </a:r>
            <a:r>
              <a:rPr lang="cs-CZ" sz="2000" b="1">
                <a:solidFill>
                  <a:srgbClr val="000000"/>
                </a:solidFill>
                <a:latin typeface="Segoe"/>
                <a:ea typeface="ＭＳ ゴシック"/>
              </a:rPr>
              <a:t>Open </a:t>
            </a:r>
            <a:r>
              <a:rPr lang="cs-CZ" sz="2000">
                <a:solidFill>
                  <a:srgbClr val="000000"/>
                </a:solidFill>
                <a:latin typeface="Segoe"/>
                <a:ea typeface="ＭＳ ゴシック"/>
              </a:rPr>
              <a:t>on the FILE tab. The Open menu appears.</a:t>
            </a:r>
          </a:p>
          <a:p>
            <a:pPr lvl="1">
              <a:spcBef>
                <a:spcPts val="300"/>
              </a:spcBef>
              <a:buFont typeface="+mj-lt"/>
              <a:buAutoNum type="arabicPeriod" startAt="2"/>
            </a:pPr>
            <a:r>
              <a:rPr lang="cs-CZ" sz="2000">
                <a:solidFill>
                  <a:srgbClr val="000000"/>
                </a:solidFill>
                <a:latin typeface="Segoe"/>
                <a:ea typeface="ＭＳ ゴシック"/>
              </a:rPr>
              <a:t>Navigate to the data files for this lesson and select </a:t>
            </a:r>
            <a:r>
              <a:rPr lang="cs-CZ" sz="2000" b="1" i="1">
                <a:solidFill>
                  <a:srgbClr val="000000"/>
                </a:solidFill>
                <a:latin typeface="Segoe"/>
                <a:ea typeface="ＭＳ ゴシック"/>
              </a:rPr>
              <a:t>FabrikamXXX</a:t>
            </a:r>
            <a:r>
              <a:rPr lang="cs-CZ" sz="2000">
                <a:solidFill>
                  <a:srgbClr val="000000"/>
                </a:solidFill>
                <a:latin typeface="Times New Roman"/>
                <a:ea typeface="ＭＳ ゴシック"/>
              </a:rPr>
              <a:t>.</a:t>
            </a:r>
            <a:endParaRPr lang="cs-CZ" sz="2000">
              <a:solidFill>
                <a:srgbClr val="000000"/>
              </a:solidFill>
              <a:latin typeface="Univers-Light"/>
              <a:ea typeface="Univers-Light"/>
            </a:endParaRPr>
          </a:p>
          <a:p>
            <a:pPr lvl="1">
              <a:spcBef>
                <a:spcPts val="300"/>
              </a:spcBef>
              <a:buAutoNum type="arabicPeriod" startAt="2"/>
            </a:pPr>
            <a:endParaRPr lang="cs-CZ" sz="2000">
              <a:solidFill>
                <a:srgbClr val="000000"/>
              </a:solidFill>
              <a:latin typeface="Segoe"/>
              <a:ea typeface="ＭＳ ゴシック"/>
            </a:endParaRPr>
          </a:p>
          <a:p>
            <a:pPr lvl="1" rtl="0">
              <a:spcBef>
                <a:spcPts val="300"/>
              </a:spcBef>
            </a:pPr>
            <a:endParaRPr lang="cs-CZ"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21</a:t>
            </a:fld>
            <a:endParaRPr lang="en-US"/>
          </a:p>
        </p:txBody>
      </p:sp>
      <p:pic>
        <p:nvPicPr>
          <p:cNvPr id="7" name="Picture 6" descr="15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4876800"/>
            <a:ext cx="7840134" cy="1352302"/>
          </a:xfrm>
          <a:prstGeom prst="rect">
            <a:avLst/>
          </a:prstGeom>
        </p:spPr>
      </p:pic>
    </p:spTree>
    <p:extLst>
      <p:ext uri="{BB962C8B-B14F-4D97-AF65-F5344CB8AC3E}">
        <p14:creationId xmlns:p14="http://schemas.microsoft.com/office/powerpoint/2010/main" val="37229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Encrypt and Decrypt a Database</a:t>
            </a:r>
          </a:p>
        </p:txBody>
      </p:sp>
      <p:sp>
        <p:nvSpPr>
          <p:cNvPr id="3" name="Text Placeholder 2"/>
          <p:cNvSpPr>
            <a:spLocks noGrp="1"/>
          </p:cNvSpPr>
          <p:nvPr>
            <p:ph type="body" idx="1"/>
          </p:nvPr>
        </p:nvSpPr>
        <p:spPr>
          <a:xfrm>
            <a:off x="457200" y="1524000"/>
            <a:ext cx="4419600" cy="4953000"/>
          </a:xfrm>
        </p:spPr>
        <p:txBody>
          <a:bodyPr/>
          <a:lstStyle/>
          <a:p>
            <a:pPr lvl="1" rtl="0">
              <a:buFont typeface="+mj-lt"/>
              <a:buAutoNum type="arabicPeriod" startAt="6"/>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down arrow </a:t>
            </a:r>
            <a:r>
              <a:rPr lang="cs-CZ" b="0" i="0" u="none" strike="noStrike" baseline="0" smtClean="0">
                <a:solidFill>
                  <a:srgbClr val="000000"/>
                </a:solidFill>
                <a:latin typeface="Segoe"/>
                <a:ea typeface="ＭＳ ゴシック"/>
              </a:rPr>
              <a:t>on the Open button and select </a:t>
            </a:r>
            <a:r>
              <a:rPr lang="cs-CZ" b="1" i="0" u="none" strike="noStrike" baseline="0" smtClean="0">
                <a:solidFill>
                  <a:srgbClr val="000000"/>
                </a:solidFill>
                <a:latin typeface="Segoe"/>
                <a:ea typeface="ＭＳ ゴシック"/>
              </a:rPr>
              <a:t>Open Exclusive </a:t>
            </a:r>
            <a:r>
              <a:rPr lang="cs-CZ" b="0" i="0" u="none" strike="noStrike" baseline="0" smtClean="0">
                <a:solidFill>
                  <a:srgbClr val="000000"/>
                </a:solidFill>
                <a:latin typeface="Segoe"/>
                <a:ea typeface="ＭＳ ゴシック"/>
              </a:rPr>
              <a:t>from the menu, as shown at right. The </a:t>
            </a:r>
            <a:r>
              <a:rPr lang="cs-CZ" b="1" i="1" u="none" strike="noStrike" baseline="0" smtClean="0">
                <a:solidFill>
                  <a:srgbClr val="000000"/>
                </a:solidFill>
                <a:latin typeface="Segoe"/>
                <a:ea typeface="ＭＳ ゴシック"/>
              </a:rPr>
              <a:t>FabrikamXXX </a:t>
            </a:r>
            <a:r>
              <a:rPr lang="cs-CZ" b="0" i="0" u="none" strike="noStrike" baseline="0" smtClean="0">
                <a:solidFill>
                  <a:srgbClr val="000000"/>
                </a:solidFill>
                <a:latin typeface="Segoe"/>
                <a:ea typeface="ＭＳ ゴシック"/>
              </a:rPr>
              <a:t>database file opens in exclusive mode.</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22</a:t>
            </a:fld>
            <a:endParaRPr lang="en-US"/>
          </a:p>
        </p:txBody>
      </p:sp>
      <p:pic>
        <p:nvPicPr>
          <p:cNvPr id="7" name="Picture 6" descr="15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9474" y="1676400"/>
            <a:ext cx="3807326" cy="2893568"/>
          </a:xfrm>
          <a:prstGeom prst="rect">
            <a:avLst/>
          </a:prstGeom>
        </p:spPr>
      </p:pic>
    </p:spTree>
    <p:extLst>
      <p:ext uri="{BB962C8B-B14F-4D97-AF65-F5344CB8AC3E}">
        <p14:creationId xmlns:p14="http://schemas.microsoft.com/office/powerpoint/2010/main" val="12790173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Encrypt and Decrypt a Database</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smtClean="0">
                <a:solidFill>
                  <a:srgbClr val="000000"/>
                </a:solidFill>
                <a:latin typeface="Segoe"/>
                <a:ea typeface="ＭＳ ゴシック"/>
              </a:rPr>
              <a:t>On the FILE tab, on the Info menu, click the </a:t>
            </a:r>
            <a:r>
              <a:rPr lang="cs-CZ" b="1" i="0" u="none" strike="noStrike" baseline="0" smtClean="0">
                <a:solidFill>
                  <a:srgbClr val="000000"/>
                </a:solidFill>
                <a:latin typeface="Segoe"/>
                <a:ea typeface="ＭＳ ゴシック"/>
              </a:rPr>
              <a:t>Encrypt with Password </a:t>
            </a:r>
            <a:r>
              <a:rPr lang="cs-CZ" b="0" i="0" u="none" strike="noStrike" baseline="0" smtClean="0">
                <a:solidFill>
                  <a:srgbClr val="000000"/>
                </a:solidFill>
                <a:latin typeface="Segoe"/>
                <a:ea typeface="ＭＳ ゴシック"/>
              </a:rPr>
              <a:t>button. The Set Database Password dialog box appears, as shown below.</a:t>
            </a:r>
          </a:p>
          <a:p>
            <a:pPr lvl="1" rtl="0">
              <a:buAutoNum type="arabicPeriod" startAt="7"/>
            </a:pPr>
            <a:r>
              <a:rPr lang="cs-CZ" b="0" i="0" u="none" strike="noStrike" baseline="0" smtClean="0">
                <a:solidFill>
                  <a:srgbClr val="000000"/>
                </a:solidFill>
                <a:latin typeface="Segoe"/>
                <a:ea typeface="ＭＳ ゴシック"/>
              </a:rPr>
              <a:t>Key </a:t>
            </a:r>
            <a:r>
              <a:rPr lang="cs-CZ" b="1" i="0" u="none" strike="noStrike" baseline="0" smtClean="0">
                <a:solidFill>
                  <a:srgbClr val="000000"/>
                </a:solidFill>
                <a:latin typeface="Segoe"/>
                <a:ea typeface="ＭＳ ゴシック"/>
              </a:rPr>
              <a:t>$Fabrikam09fc </a:t>
            </a:r>
            <a:r>
              <a:rPr lang="cs-CZ" b="0" i="0" u="none" strike="noStrike" baseline="0" smtClean="0">
                <a:solidFill>
                  <a:srgbClr val="000000"/>
                </a:solidFill>
                <a:latin typeface="Segoe"/>
                <a:ea typeface="ＭＳ ゴシック"/>
              </a:rPr>
              <a:t>in the Password box.</a:t>
            </a:r>
          </a:p>
          <a:p>
            <a:pPr lvl="1" rtl="0">
              <a:buAutoNum type="arabicPeriod" startAt="7"/>
            </a:pPr>
            <a:r>
              <a:rPr lang="cs-CZ" b="0" i="0" u="none" strike="noStrike" baseline="0" smtClean="0">
                <a:solidFill>
                  <a:srgbClr val="000000"/>
                </a:solidFill>
                <a:latin typeface="Segoe"/>
                <a:ea typeface="ＭＳ ゴシック"/>
              </a:rPr>
              <a:t>Key</a:t>
            </a:r>
            <a:r>
              <a:rPr lang="cs-CZ" b="1" i="0" u="none" strike="noStrike" baseline="0" smtClean="0">
                <a:solidFill>
                  <a:srgbClr val="000000"/>
                </a:solidFill>
                <a:latin typeface="Segoe"/>
                <a:ea typeface="ＭＳ ゴシック"/>
              </a:rPr>
              <a:t> $Fabrikam09fc </a:t>
            </a:r>
            <a:r>
              <a:rPr lang="cs-CZ" b="0" i="0" u="none" strike="noStrike" baseline="0" smtClean="0">
                <a:solidFill>
                  <a:srgbClr val="000000"/>
                </a:solidFill>
                <a:latin typeface="Segoe"/>
                <a:ea typeface="ＭＳ ゴシック"/>
              </a:rPr>
              <a:t>in the Verify box.</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23</a:t>
            </a:fld>
            <a:endParaRPr lang="en-US"/>
          </a:p>
        </p:txBody>
      </p:sp>
      <p:pic>
        <p:nvPicPr>
          <p:cNvPr id="7" name="Picture 6" descr="1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581400"/>
            <a:ext cx="4584700" cy="2540000"/>
          </a:xfrm>
          <a:prstGeom prst="rect">
            <a:avLst/>
          </a:prstGeom>
        </p:spPr>
      </p:pic>
    </p:spTree>
    <p:extLst>
      <p:ext uri="{BB962C8B-B14F-4D97-AF65-F5344CB8AC3E}">
        <p14:creationId xmlns:p14="http://schemas.microsoft.com/office/powerpoint/2010/main" val="3748440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Encrypt and Decrypt a Database</a:t>
            </a:r>
          </a:p>
        </p:txBody>
      </p:sp>
      <p:sp>
        <p:nvSpPr>
          <p:cNvPr id="3" name="Text Placeholder 2"/>
          <p:cNvSpPr>
            <a:spLocks noGrp="1"/>
          </p:cNvSpPr>
          <p:nvPr>
            <p:ph type="body" idx="1"/>
          </p:nvPr>
        </p:nvSpPr>
        <p:spPr/>
        <p:txBody>
          <a:bodyPr/>
          <a:lstStyle/>
          <a:p>
            <a:pPr lvl="1">
              <a:buFont typeface="+mj-lt"/>
              <a:buAutoNum type="arabicPeriod" startAt="10"/>
            </a:pPr>
            <a:r>
              <a:rPr lang="cs-CZ">
                <a:latin typeface="Segoe"/>
                <a:ea typeface="ＭＳ ゴシック"/>
              </a:rPr>
              <a:t>Click </a:t>
            </a:r>
            <a:r>
              <a:rPr lang="cs-CZ" b="1">
                <a:latin typeface="Segoe"/>
                <a:ea typeface="ＭＳ ゴシック"/>
              </a:rPr>
              <a:t>OK</a:t>
            </a:r>
            <a:r>
              <a:rPr lang="cs-CZ">
                <a:latin typeface="Segoe"/>
                <a:ea typeface="ＭＳ ゴシック"/>
              </a:rPr>
              <a:t>. If you get another message box informing you that an option will be ignored, click </a:t>
            </a:r>
            <a:r>
              <a:rPr lang="cs-CZ" b="1">
                <a:latin typeface="Segoe"/>
                <a:ea typeface="ＭＳ ゴシック"/>
              </a:rPr>
              <a:t>OK</a:t>
            </a:r>
            <a:r>
              <a:rPr lang="cs-CZ">
                <a:latin typeface="Segoe"/>
                <a:ea typeface="ＭＳ ゴシック"/>
              </a:rPr>
              <a:t>. The database is now encrypted with a password.</a:t>
            </a:r>
          </a:p>
          <a:p>
            <a:pPr lvl="1">
              <a:buAutoNum type="arabicPeriod" startAt="10"/>
            </a:pPr>
            <a:r>
              <a:rPr lang="cs-CZ" b="1">
                <a:latin typeface="Segoe"/>
                <a:ea typeface="ＭＳ ゴシック"/>
              </a:rPr>
              <a:t>CLOSE </a:t>
            </a:r>
            <a:r>
              <a:rPr lang="cs-CZ">
                <a:latin typeface="Segoe"/>
                <a:ea typeface="ＭＳ ゴシック"/>
              </a:rPr>
              <a:t>the database.</a:t>
            </a:r>
            <a:endParaRPr lang="cs-CZ">
              <a:latin typeface="Univers-Light"/>
              <a:ea typeface="Univers-Light"/>
            </a:endParaRPr>
          </a:p>
          <a:p>
            <a:pPr lvl="1" rtl="0">
              <a:buAutoNum type="arabicPeriod" startAt="10"/>
            </a:pPr>
            <a:r>
              <a:rPr lang="cs-CZ" b="1" i="0" u="none" strike="noStrike" baseline="0" smtClean="0">
                <a:solidFill>
                  <a:srgbClr val="000000"/>
                </a:solidFill>
                <a:latin typeface="Segoe"/>
                <a:ea typeface="ＭＳ ゴシック"/>
              </a:rPr>
              <a:t>OPEN </a:t>
            </a:r>
            <a:r>
              <a:rPr lang="cs-CZ" b="0" i="0" u="none" strike="noStrike" baseline="0" smtClean="0">
                <a:solidFill>
                  <a:srgbClr val="000000"/>
                </a:solidFill>
                <a:latin typeface="Segoe"/>
                <a:ea typeface="ＭＳ ゴシック"/>
              </a:rPr>
              <a:t>the database in Exclusive mode again. The Password Required dialog box appears, as shown below.</a:t>
            </a:r>
          </a:p>
          <a:p>
            <a:pPr lvl="1" rtl="0">
              <a:buAutoNum type="arabicPeriod" startAt="10"/>
            </a:pPr>
            <a:r>
              <a:rPr lang="cs-CZ" b="0" i="0" u="none" strike="noStrike" baseline="0" smtClean="0">
                <a:solidFill>
                  <a:srgbClr val="000000"/>
                </a:solidFill>
                <a:latin typeface="Segoe"/>
                <a:ea typeface="ＭＳ ゴシック"/>
              </a:rPr>
              <a:t>Key </a:t>
            </a:r>
            <a:r>
              <a:rPr lang="cs-CZ" b="1" i="0" u="none" strike="noStrike" baseline="0" smtClean="0">
                <a:solidFill>
                  <a:srgbClr val="000000"/>
                </a:solidFill>
                <a:latin typeface="Segoe"/>
                <a:ea typeface="ＭＳ ゴシック"/>
              </a:rPr>
              <a:t>$Fabrikam09fc </a:t>
            </a:r>
            <a:r>
              <a:rPr lang="cs-CZ" b="0" i="0" u="none" strike="noStrike" baseline="0" smtClean="0">
                <a:solidFill>
                  <a:srgbClr val="000000"/>
                </a:solidFill>
                <a:latin typeface="Segoe"/>
                <a:ea typeface="ＭＳ ゴシック"/>
              </a:rPr>
              <a:t>and 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The database opens.</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24</a:t>
            </a:fld>
            <a:endParaRPr lang="en-US"/>
          </a:p>
        </p:txBody>
      </p:sp>
      <p:pic>
        <p:nvPicPr>
          <p:cNvPr id="7" name="Picture 6" descr="15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5350" y="4428067"/>
            <a:ext cx="4559300" cy="1930400"/>
          </a:xfrm>
          <a:prstGeom prst="rect">
            <a:avLst/>
          </a:prstGeom>
        </p:spPr>
      </p:pic>
    </p:spTree>
    <p:extLst>
      <p:ext uri="{BB962C8B-B14F-4D97-AF65-F5344CB8AC3E}">
        <p14:creationId xmlns:p14="http://schemas.microsoft.com/office/powerpoint/2010/main" val="943583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Encrypt and Decrypt a Database</a:t>
            </a:r>
          </a:p>
        </p:txBody>
      </p:sp>
      <p:sp>
        <p:nvSpPr>
          <p:cNvPr id="3" name="Text Placeholder 2"/>
          <p:cNvSpPr>
            <a:spLocks noGrp="1"/>
          </p:cNvSpPr>
          <p:nvPr>
            <p:ph type="body" idx="1"/>
          </p:nvPr>
        </p:nvSpPr>
        <p:spPr/>
        <p:txBody>
          <a:bodyPr/>
          <a:lstStyle/>
          <a:p>
            <a:pPr lvl="1" rtl="0">
              <a:buFont typeface="+mj-lt"/>
              <a:buAutoNum type="arabicPeriod" startAt="14"/>
            </a:pPr>
            <a:r>
              <a:rPr lang="cs-CZ" b="0" i="0" u="none" strike="noStrike" baseline="0" smtClean="0">
                <a:solidFill>
                  <a:srgbClr val="000000"/>
                </a:solidFill>
                <a:latin typeface="Segoe"/>
                <a:ea typeface="ＭＳ ゴシック"/>
              </a:rPr>
              <a:t>On the FILE tab, on the Info menu, click the </a:t>
            </a:r>
            <a:r>
              <a:rPr lang="cs-CZ" b="1" i="0" u="none" strike="noStrike" baseline="0" smtClean="0">
                <a:solidFill>
                  <a:srgbClr val="000000"/>
                </a:solidFill>
                <a:latin typeface="Segoe"/>
                <a:ea typeface="ＭＳ ゴシック"/>
              </a:rPr>
              <a:t>Decrypt Database</a:t>
            </a:r>
            <a:r>
              <a:rPr lang="cs-CZ" b="1" i="0" u="none" strike="noStrike" baseline="0" smtClean="0">
                <a:solidFill>
                  <a:srgbClr val="000000"/>
                </a:solidFill>
                <a:latin typeface="Segoe"/>
                <a:ea typeface="Univers-BlackExt"/>
              </a:rPr>
              <a:t> </a:t>
            </a:r>
            <a:r>
              <a:rPr lang="cs-CZ" b="0" i="0" u="none" strike="noStrike" baseline="0" smtClean="0">
                <a:solidFill>
                  <a:srgbClr val="000000"/>
                </a:solidFill>
                <a:latin typeface="Segoe"/>
                <a:ea typeface="ＭＳ ゴシック"/>
              </a:rPr>
              <a:t>button. (If you hadn’t opened the database in Exclusive mode, you would get a message prompting you to do so.) The Unset Database Password dialog box appears.</a:t>
            </a:r>
          </a:p>
          <a:p>
            <a:pPr lvl="1" rtl="0">
              <a:buAutoNum type="arabicPeriod" startAt="14"/>
            </a:pPr>
            <a:r>
              <a:rPr lang="cs-CZ" b="0" i="0" u="none" strike="noStrike" baseline="0" smtClean="0">
                <a:solidFill>
                  <a:srgbClr val="000000"/>
                </a:solidFill>
                <a:latin typeface="Segoe"/>
                <a:ea typeface="ＭＳ ゴシック"/>
              </a:rPr>
              <a:t>Key </a:t>
            </a:r>
            <a:r>
              <a:rPr lang="cs-CZ" b="1" i="0" u="none" strike="noStrike" baseline="0" smtClean="0">
                <a:solidFill>
                  <a:srgbClr val="000000"/>
                </a:solidFill>
                <a:latin typeface="Segoe"/>
                <a:ea typeface="ＭＳ ゴシック"/>
              </a:rPr>
              <a:t>$Fabrikam09fc </a:t>
            </a:r>
            <a:r>
              <a:rPr lang="cs-CZ" b="0" i="0" u="none" strike="noStrike" baseline="0" smtClean="0">
                <a:solidFill>
                  <a:srgbClr val="000000"/>
                </a:solidFill>
                <a:latin typeface="Segoe"/>
                <a:ea typeface="ＭＳ ゴシック"/>
              </a:rPr>
              <a:t>and 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The database is not decrypted.</a:t>
            </a:r>
          </a:p>
          <a:p>
            <a:pPr lvl="1" rtl="0">
              <a:buAutoNum type="arabicPeriod" startAt="14"/>
            </a:pPr>
            <a:r>
              <a:rPr lang="cs-CZ" b="1" i="0" u="none" strike="noStrike" baseline="0" smtClean="0">
                <a:solidFill>
                  <a:srgbClr val="000000"/>
                </a:solidFill>
                <a:latin typeface="Segoe"/>
                <a:ea typeface="ＭＳ ゴシック"/>
              </a:rPr>
              <a:t>CLOSE </a:t>
            </a:r>
            <a:r>
              <a:rPr lang="cs-CZ" b="0" i="0" u="none" strike="noStrike" baseline="0" smtClean="0">
                <a:solidFill>
                  <a:srgbClr val="000000"/>
                </a:solidFill>
                <a:latin typeface="Segoe"/>
                <a:ea typeface="ＭＳ ゴシック"/>
              </a:rPr>
              <a:t>the database.</a:t>
            </a:r>
          </a:p>
          <a:p>
            <a:pPr lvl="1" rtl="0">
              <a:buAutoNum type="arabicPeriod" startAt="14"/>
            </a:pPr>
            <a:r>
              <a:rPr lang="cs-CZ" b="1" i="0" u="none" strike="noStrike" baseline="0" smtClean="0">
                <a:solidFill>
                  <a:srgbClr val="000000"/>
                </a:solidFill>
                <a:latin typeface="Segoe"/>
                <a:ea typeface="ＭＳ ゴシック"/>
              </a:rPr>
              <a:t>OPEN </a:t>
            </a:r>
            <a:r>
              <a:rPr lang="cs-CZ" b="0" i="0" u="none" strike="noStrike" baseline="0" smtClean="0">
                <a:solidFill>
                  <a:srgbClr val="000000"/>
                </a:solidFill>
                <a:latin typeface="Segoe"/>
                <a:ea typeface="ＭＳ ゴシック"/>
              </a:rPr>
              <a:t>the database in regular mode. Notice that a password is no longer required to open the file.</a:t>
            </a:r>
          </a:p>
          <a:p>
            <a:pPr lvl="1" rtl="0">
              <a:buAutoNum type="arabicPeriod" startAt="14"/>
            </a:pPr>
            <a:r>
              <a:rPr lang="cs-CZ" b="1" i="0" u="none" strike="noStrike" baseline="0" smtClean="0">
                <a:solidFill>
                  <a:srgbClr val="000000"/>
                </a:solidFill>
                <a:latin typeface="Segoe"/>
                <a:ea typeface="ＭＳ ゴシック"/>
              </a:rPr>
              <a:t>CLOSE </a:t>
            </a:r>
            <a:r>
              <a:rPr lang="cs-CZ" b="0" i="0" u="none" strike="noStrike" baseline="0" smtClean="0">
                <a:solidFill>
                  <a:srgbClr val="000000"/>
                </a:solidFill>
                <a:latin typeface="Segoe"/>
                <a:ea typeface="ＭＳ ゴシック"/>
              </a:rPr>
              <a:t>the database.</a:t>
            </a:r>
          </a:p>
          <a:p>
            <a:pPr lvl="0" rtl="0"/>
            <a:r>
              <a:rPr lang="cs-CZ" b="1" i="0" u="none" strike="noStrike" baseline="0" smtClean="0">
                <a:solidFill>
                  <a:srgbClr val="000000"/>
                </a:solidFill>
                <a:latin typeface="Segoe"/>
                <a:ea typeface="ＭＳ ゴシック"/>
              </a:rPr>
              <a:t>PAUSE. LEAVE </a:t>
            </a:r>
            <a:r>
              <a:rPr lang="cs-CZ" b="0" i="0" u="none" strike="noStrike" baseline="0" smtClean="0">
                <a:solidFill>
                  <a:srgbClr val="000000"/>
                </a:solidFill>
                <a:latin typeface="Segoe"/>
                <a:ea typeface="ＭＳ ゴシック"/>
              </a:rPr>
              <a:t>Access open to use in the next exercise.</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25</a:t>
            </a:fld>
            <a:endParaRPr lang="en-US"/>
          </a:p>
        </p:txBody>
      </p:sp>
    </p:spTree>
    <p:extLst>
      <p:ext uri="{BB962C8B-B14F-4D97-AF65-F5344CB8AC3E}">
        <p14:creationId xmlns:p14="http://schemas.microsoft.com/office/powerpoint/2010/main" val="55062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Configure Database Options</a:t>
            </a:r>
          </a:p>
        </p:txBody>
      </p:sp>
      <p:sp>
        <p:nvSpPr>
          <p:cNvPr id="3" name="Text Placeholder 2"/>
          <p:cNvSpPr>
            <a:spLocks noGrp="1"/>
          </p:cNvSpPr>
          <p:nvPr>
            <p:ph type="body" idx="1"/>
          </p:nvPr>
        </p:nvSpPr>
        <p:spPr/>
        <p:txBody>
          <a:bodyPr/>
          <a:lstStyle/>
          <a:p>
            <a:pPr lvl="0" rtl="0"/>
            <a:r>
              <a:rPr lang="cs-CZ" sz="2000" b="1" i="0" u="none" strike="noStrike" baseline="0" smtClean="0">
                <a:solidFill>
                  <a:srgbClr val="000000"/>
                </a:solidFill>
                <a:latin typeface="Segoe"/>
                <a:ea typeface="ＭＳ ゴシック"/>
              </a:rPr>
              <a:t>OPEN </a:t>
            </a:r>
            <a:r>
              <a:rPr lang="cs-CZ" sz="2000" b="1" i="1" u="none" strike="noStrike" baseline="0" smtClean="0">
                <a:solidFill>
                  <a:srgbClr val="000000"/>
                </a:solidFill>
                <a:latin typeface="Segoe"/>
                <a:ea typeface="ＭＳ ゴシック"/>
              </a:rPr>
              <a:t>Fabrikam Inc </a:t>
            </a:r>
            <a:r>
              <a:rPr lang="cs-CZ" sz="2000" b="0" i="0" u="none" strike="noStrike" baseline="0" smtClean="0">
                <a:solidFill>
                  <a:srgbClr val="000000"/>
                </a:solidFill>
                <a:latin typeface="Segoe"/>
                <a:ea typeface="ＭＳ ゴシック"/>
              </a:rPr>
              <a:t>from the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data files for this lesson.</a:t>
            </a:r>
          </a:p>
          <a:p>
            <a:pPr lvl="1" rtl="0"/>
            <a:r>
              <a:rPr lang="cs-CZ" sz="2000" b="1" i="0" u="none" strike="noStrike" baseline="0" smtClean="0">
                <a:solidFill>
                  <a:srgbClr val="000000"/>
                </a:solidFill>
                <a:latin typeface="Segoe"/>
                <a:ea typeface="ＭＳ ゴシック"/>
              </a:rPr>
              <a:t>SAVE</a:t>
            </a:r>
            <a:r>
              <a:rPr lang="cs-CZ" sz="2000" b="0" i="0" u="none" strike="noStrike" baseline="0" smtClean="0">
                <a:solidFill>
                  <a:srgbClr val="000000"/>
                </a:solidFill>
                <a:latin typeface="Segoe"/>
                <a:ea typeface="ＭＳ ゴシック"/>
              </a:rPr>
              <a:t> the database as </a:t>
            </a:r>
            <a:br>
              <a:rPr lang="cs-CZ" sz="2000" b="0" i="0" u="none" strike="noStrike" baseline="0" smtClean="0">
                <a:solidFill>
                  <a:srgbClr val="000000"/>
                </a:solidFill>
                <a:latin typeface="Segoe"/>
                <a:ea typeface="ＭＳ ゴシック"/>
              </a:rPr>
            </a:br>
            <a:r>
              <a:rPr lang="cs-CZ" sz="2000" b="1" i="1" u="none" strike="noStrike" baseline="0" smtClean="0">
                <a:solidFill>
                  <a:srgbClr val="000000"/>
                </a:solidFill>
                <a:latin typeface="Segoe"/>
                <a:ea typeface="ＭＳ ゴシック"/>
              </a:rPr>
              <a:t>Fabrikam IncXXX</a:t>
            </a:r>
            <a:br>
              <a:rPr lang="cs-CZ" sz="2000" b="1" i="1"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(where </a:t>
            </a:r>
            <a:r>
              <a:rPr lang="cs-CZ" sz="2000" b="0" i="1" u="none" strike="noStrike" baseline="0" smtClean="0">
                <a:solidFill>
                  <a:srgbClr val="000000"/>
                </a:solidFill>
                <a:latin typeface="Segoe"/>
                <a:ea typeface="ＭＳ ゴシック"/>
              </a:rPr>
              <a:t>XXX </a:t>
            </a:r>
            <a:r>
              <a:rPr lang="cs-CZ" sz="2000" b="0" i="0" u="none" strike="noStrike" baseline="0" smtClean="0">
                <a:solidFill>
                  <a:srgbClr val="000000"/>
                </a:solidFill>
                <a:latin typeface="Segoe"/>
                <a:ea typeface="ＭＳ ゴシック"/>
              </a:rPr>
              <a:t>is your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initials).</a:t>
            </a:r>
          </a:p>
          <a:p>
            <a:pPr lvl="1" rtl="0"/>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FILE </a:t>
            </a:r>
            <a:r>
              <a:rPr lang="cs-CZ" sz="2000" b="0" i="0" u="none" strike="noStrike" baseline="0" smtClean="0">
                <a:solidFill>
                  <a:srgbClr val="000000"/>
                </a:solidFill>
                <a:latin typeface="Segoe"/>
                <a:ea typeface="ＭＳ ゴシック"/>
              </a:rPr>
              <a:t>tab and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click </a:t>
            </a:r>
            <a:r>
              <a:rPr lang="cs-CZ" sz="2000" b="1" i="0" u="none" strike="noStrike" baseline="0" smtClean="0">
                <a:solidFill>
                  <a:srgbClr val="000000"/>
                </a:solidFill>
                <a:latin typeface="Segoe"/>
                <a:ea typeface="ＭＳ ゴシック"/>
              </a:rPr>
              <a:t>Options</a:t>
            </a:r>
            <a:r>
              <a:rPr lang="cs-CZ" sz="2000" b="0" i="0" u="none" strike="noStrike" baseline="0" smtClean="0">
                <a:solidFill>
                  <a:srgbClr val="000000"/>
                </a:solidFill>
                <a:latin typeface="Segoe"/>
                <a:ea typeface="ＭＳ ゴシック"/>
              </a:rPr>
              <a:t>. The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Access Options dialog </a:t>
            </a:r>
            <a:br>
              <a:rPr lang="cs-CZ" sz="2000" b="0" i="0" u="none" strike="noStrike" baseline="0" smtClean="0">
                <a:solidFill>
                  <a:srgbClr val="000000"/>
                </a:solidFill>
                <a:latin typeface="Segoe"/>
                <a:ea typeface="ＭＳ ゴシック"/>
              </a:rPr>
            </a:br>
            <a:r>
              <a:rPr lang="cs-CZ" sz="2000" b="0" i="0" u="none" strike="noStrike" baseline="0" smtClean="0">
                <a:solidFill>
                  <a:srgbClr val="000000"/>
                </a:solidFill>
                <a:latin typeface="Segoe"/>
                <a:ea typeface="ＭＳ ゴシック"/>
              </a:rPr>
              <a:t>box appears.</a:t>
            </a:r>
          </a:p>
          <a:p>
            <a:pPr lvl="1" rtl="0"/>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Current </a:t>
            </a:r>
            <a:br>
              <a:rPr lang="cs-CZ" sz="2000" b="1" i="0" u="none" strike="noStrike" baseline="0" smtClean="0">
                <a:solidFill>
                  <a:srgbClr val="000000"/>
                </a:solidFill>
                <a:latin typeface="Segoe"/>
                <a:ea typeface="ＭＳ ゴシック"/>
              </a:rPr>
            </a:br>
            <a:r>
              <a:rPr lang="cs-CZ" sz="2000" b="1" i="0" u="none" strike="noStrike" baseline="0" smtClean="0">
                <a:solidFill>
                  <a:srgbClr val="000000"/>
                </a:solidFill>
                <a:latin typeface="Segoe"/>
                <a:ea typeface="ＭＳ ゴシック"/>
              </a:rPr>
              <a:t>Database </a:t>
            </a:r>
            <a:r>
              <a:rPr lang="cs-CZ" sz="2000" b="0" i="0" u="none" strike="noStrike" baseline="0" smtClean="0">
                <a:solidFill>
                  <a:srgbClr val="000000"/>
                </a:solidFill>
                <a:latin typeface="Segoe"/>
                <a:ea typeface="ＭＳ ゴシック"/>
              </a:rPr>
              <a:t>button on the left to display the Current Database menu of the Access Options dialog box, as shown above.</a:t>
            </a:r>
            <a:endParaRPr lang="cs-CZ"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26</a:t>
            </a:fld>
            <a:endParaRPr lang="en-US"/>
          </a:p>
        </p:txBody>
      </p:sp>
      <p:pic>
        <p:nvPicPr>
          <p:cNvPr id="7" name="Picture 6" descr="15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4933" y="1600201"/>
            <a:ext cx="4411134" cy="3267870"/>
          </a:xfrm>
          <a:prstGeom prst="rect">
            <a:avLst/>
          </a:prstGeom>
        </p:spPr>
      </p:pic>
    </p:spTree>
    <p:extLst>
      <p:ext uri="{BB962C8B-B14F-4D97-AF65-F5344CB8AC3E}">
        <p14:creationId xmlns:p14="http://schemas.microsoft.com/office/powerpoint/2010/main" val="1049831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Configure Database Options</a:t>
            </a:r>
          </a:p>
        </p:txBody>
      </p:sp>
      <p:sp>
        <p:nvSpPr>
          <p:cNvPr id="3" name="Text Placeholder 2"/>
          <p:cNvSpPr>
            <a:spLocks noGrp="1"/>
          </p:cNvSpPr>
          <p:nvPr>
            <p:ph type="body" idx="1"/>
          </p:nvPr>
        </p:nvSpPr>
        <p:spPr/>
        <p:txBody>
          <a:bodyPr/>
          <a:lstStyle/>
          <a:p>
            <a:pPr lvl="1" rtl="0">
              <a:buFont typeface="+mj-lt"/>
              <a:buAutoNum type="arabicPeriod" startAt="4"/>
            </a:pPr>
            <a:r>
              <a:rPr lang="cs-CZ" b="0" i="0" u="none" strike="noStrike" baseline="0" smtClean="0">
                <a:solidFill>
                  <a:srgbClr val="000000"/>
                </a:solidFill>
                <a:latin typeface="Segoe"/>
                <a:ea typeface="ＭＳ ゴシック"/>
              </a:rPr>
              <a:t>In the Application Options section, click the </a:t>
            </a:r>
            <a:r>
              <a:rPr lang="cs-CZ" b="1" i="0" u="none" strike="noStrike" baseline="0" smtClean="0">
                <a:solidFill>
                  <a:srgbClr val="000000"/>
                </a:solidFill>
                <a:latin typeface="Segoe"/>
                <a:ea typeface="ＭＳ ゴシック"/>
              </a:rPr>
              <a:t>Display Form </a:t>
            </a:r>
            <a:r>
              <a:rPr lang="cs-CZ" b="0" i="0" u="none" strike="noStrike" baseline="0" smtClean="0">
                <a:solidFill>
                  <a:srgbClr val="000000"/>
                </a:solidFill>
                <a:latin typeface="Segoe"/>
                <a:ea typeface="ＭＳ ゴシック"/>
              </a:rPr>
              <a:t>down arrow and select </a:t>
            </a:r>
            <a:r>
              <a:rPr lang="cs-CZ" b="1" i="0" u="none" strike="noStrike" baseline="0" smtClean="0">
                <a:solidFill>
                  <a:srgbClr val="000000"/>
                </a:solidFill>
                <a:latin typeface="Segoe"/>
                <a:ea typeface="ＭＳ ゴシック"/>
              </a:rPr>
              <a:t>Showroom Contact Form </a:t>
            </a:r>
            <a:r>
              <a:rPr lang="cs-CZ" b="0" i="0" u="none" strike="noStrike" baseline="0" smtClean="0">
                <a:solidFill>
                  <a:srgbClr val="000000"/>
                </a:solidFill>
                <a:latin typeface="Segoe"/>
                <a:ea typeface="ＭＳ ゴシック"/>
              </a:rPr>
              <a:t>from the menu.</a:t>
            </a:r>
          </a:p>
          <a:p>
            <a:pPr lvl="1" rtl="0">
              <a:buAutoNum type="arabicPeriod" startAt="4"/>
            </a:pPr>
            <a:r>
              <a:rPr lang="cs-CZ" b="0" i="0" u="none" strike="noStrike" baseline="0" smtClean="0">
                <a:solidFill>
                  <a:srgbClr val="000000"/>
                </a:solidFill>
                <a:latin typeface="Segoe"/>
                <a:ea typeface="ＭＳ ゴシック"/>
              </a:rPr>
              <a:t>In the Navigation section, notice that the </a:t>
            </a:r>
            <a:r>
              <a:rPr lang="cs-CZ" b="1" i="0" u="none" strike="noStrike" baseline="0" smtClean="0">
                <a:solidFill>
                  <a:srgbClr val="000000"/>
                </a:solidFill>
                <a:latin typeface="Segoe"/>
                <a:ea typeface="ＭＳ ゴシック"/>
              </a:rPr>
              <a:t>Display Navigation Pane </a:t>
            </a:r>
            <a:r>
              <a:rPr lang="cs-CZ" b="0" i="0" u="none" strike="noStrike" baseline="0" smtClean="0">
                <a:solidFill>
                  <a:srgbClr val="000000"/>
                </a:solidFill>
                <a:latin typeface="Segoe"/>
                <a:ea typeface="ＭＳ ゴシック"/>
              </a:rPr>
              <a:t>is turned on by default.</a:t>
            </a:r>
          </a:p>
          <a:p>
            <a:pPr lvl="1">
              <a:buFont typeface="+mj-lt"/>
              <a:buAutoNum type="arabicPeriod" startAt="4"/>
            </a:pPr>
            <a:r>
              <a:rPr lang="cs-CZ">
                <a:solidFill>
                  <a:srgbClr val="000000"/>
                </a:solidFill>
                <a:latin typeface="Segoe"/>
                <a:ea typeface="ＭＳ ゴシック"/>
              </a:rPr>
              <a:t>Click the </a:t>
            </a:r>
            <a:r>
              <a:rPr lang="cs-CZ" b="1">
                <a:solidFill>
                  <a:srgbClr val="000000"/>
                </a:solidFill>
                <a:latin typeface="Segoe"/>
                <a:ea typeface="ＭＳ ゴシック"/>
              </a:rPr>
              <a:t>Display Navigation Pane </a:t>
            </a:r>
            <a:r>
              <a:rPr lang="cs-CZ">
                <a:solidFill>
                  <a:srgbClr val="000000"/>
                </a:solidFill>
                <a:latin typeface="Segoe"/>
                <a:ea typeface="ＭＳ ゴシック"/>
              </a:rPr>
              <a:t>check box to remove the check mark and click</a:t>
            </a:r>
            <a:r>
              <a:rPr lang="cs-CZ" b="1">
                <a:solidFill>
                  <a:srgbClr val="000000"/>
                </a:solidFill>
                <a:latin typeface="Segoe"/>
                <a:ea typeface="ＭＳ ゴシック"/>
              </a:rPr>
              <a:t> OK</a:t>
            </a:r>
            <a:r>
              <a:rPr lang="cs-CZ">
                <a:solidFill>
                  <a:srgbClr val="000000"/>
                </a:solidFill>
                <a:latin typeface="Segoe"/>
                <a:ea typeface="ＭＳ ゴシック"/>
              </a:rPr>
              <a:t>. A Microsoft Access message box appears, as shown below, saying you need to close and reopen the database for the changes to take effect.</a:t>
            </a:r>
          </a:p>
          <a:p>
            <a:pPr lvl="1" rtl="0">
              <a:buAutoNum type="arabicPeriod" startAt="4"/>
            </a:pP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27</a:t>
            </a:fld>
            <a:endParaRPr lang="en-US"/>
          </a:p>
        </p:txBody>
      </p:sp>
      <p:pic>
        <p:nvPicPr>
          <p:cNvPr id="7" name="Picture 6" descr="15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2544" y="4876800"/>
            <a:ext cx="5013256" cy="1350434"/>
          </a:xfrm>
          <a:prstGeom prst="rect">
            <a:avLst/>
          </a:prstGeom>
        </p:spPr>
      </p:pic>
    </p:spTree>
    <p:extLst>
      <p:ext uri="{BB962C8B-B14F-4D97-AF65-F5344CB8AC3E}">
        <p14:creationId xmlns:p14="http://schemas.microsoft.com/office/powerpoint/2010/main" val="632320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Configure Database Options</a:t>
            </a:r>
          </a:p>
        </p:txBody>
      </p:sp>
      <p:sp>
        <p:nvSpPr>
          <p:cNvPr id="3" name="Text Placeholder 2"/>
          <p:cNvSpPr>
            <a:spLocks noGrp="1"/>
          </p:cNvSpPr>
          <p:nvPr>
            <p:ph type="body" idx="1"/>
          </p:nvPr>
        </p:nvSpPr>
        <p:spPr/>
        <p:txBody>
          <a:bodyPr/>
          <a:lstStyle/>
          <a:p>
            <a:pPr lvl="1">
              <a:buFont typeface="+mj-lt"/>
              <a:buAutoNum type="arabicPeriod" startAt="7"/>
            </a:pPr>
            <a:r>
              <a:rPr lang="cs-CZ">
                <a:solidFill>
                  <a:srgbClr val="000000"/>
                </a:solidFill>
                <a:latin typeface="Segoe"/>
                <a:ea typeface="ＭＳ ゴシック"/>
              </a:rPr>
              <a:t>Click </a:t>
            </a:r>
            <a:r>
              <a:rPr lang="cs-CZ" b="1">
                <a:solidFill>
                  <a:srgbClr val="000000"/>
                </a:solidFill>
                <a:latin typeface="Segoe"/>
                <a:ea typeface="ＭＳ ゴシック"/>
              </a:rPr>
              <a:t>OK</a:t>
            </a:r>
            <a:r>
              <a:rPr lang="cs-CZ">
                <a:solidFill>
                  <a:srgbClr val="000000"/>
                </a:solidFill>
                <a:latin typeface="Times New Roman"/>
                <a:ea typeface="ＭＳ ゴシック"/>
              </a:rPr>
              <a:t>.</a:t>
            </a:r>
          </a:p>
          <a:p>
            <a:pPr lvl="1">
              <a:buAutoNum type="arabicPeriod" startAt="7"/>
            </a:pPr>
            <a:r>
              <a:rPr lang="cs-CZ" b="1">
                <a:solidFill>
                  <a:srgbClr val="000000"/>
                </a:solidFill>
                <a:latin typeface="Segoe"/>
                <a:ea typeface="ＭＳ ゴシック"/>
              </a:rPr>
              <a:t>CLOSE </a:t>
            </a:r>
            <a:r>
              <a:rPr lang="cs-CZ">
                <a:solidFill>
                  <a:srgbClr val="000000"/>
                </a:solidFill>
                <a:latin typeface="Segoe"/>
                <a:ea typeface="ＭＳ ゴシック"/>
              </a:rPr>
              <a:t>the database.</a:t>
            </a:r>
            <a:endParaRPr lang="cs-CZ">
              <a:solidFill>
                <a:srgbClr val="000000"/>
              </a:solidFill>
              <a:latin typeface="Univers-Light"/>
              <a:ea typeface="Univers-Light"/>
            </a:endParaRPr>
          </a:p>
          <a:p>
            <a:pPr lvl="1" rtl="0">
              <a:buAutoNum type="arabicPeriod" startAt="7"/>
            </a:pPr>
            <a:r>
              <a:rPr lang="cs-CZ" b="1" i="0" u="none" strike="noStrike" baseline="0" smtClean="0">
                <a:solidFill>
                  <a:srgbClr val="000000"/>
                </a:solidFill>
                <a:latin typeface="Segoe"/>
                <a:ea typeface="ＭＳ ゴシック"/>
              </a:rPr>
              <a:t>OPEN</a:t>
            </a:r>
            <a:r>
              <a:rPr lang="cs-CZ" b="0" i="0" u="none" strike="noStrike" baseline="0" smtClean="0">
                <a:solidFill>
                  <a:srgbClr val="000000"/>
                </a:solidFill>
                <a:latin typeface="Segoe"/>
                <a:ea typeface="ＭＳ ゴシック"/>
              </a:rPr>
              <a:t> the </a:t>
            </a:r>
            <a:r>
              <a:rPr lang="cs-CZ" b="1" i="1" u="none" strike="noStrike" baseline="0" smtClean="0">
                <a:solidFill>
                  <a:srgbClr val="000000"/>
                </a:solidFill>
                <a:latin typeface="Segoe"/>
                <a:ea typeface="ＭＳ ゴシック"/>
              </a:rPr>
              <a:t>Fabrikam IncXXX </a:t>
            </a:r>
            <a:r>
              <a:rPr lang="cs-CZ" b="0" i="0" u="none" strike="noStrike" baseline="0" smtClean="0">
                <a:solidFill>
                  <a:srgbClr val="000000"/>
                </a:solidFill>
                <a:latin typeface="Segoe"/>
                <a:ea typeface="ＭＳ ゴシック"/>
              </a:rPr>
              <a:t>database. Notice that the Navigation Pane is not visible and the Showroom Contact Form is displayed, as shown below.</a:t>
            </a:r>
          </a:p>
          <a:p>
            <a:pPr lvl="1" rtl="0">
              <a:buAutoNum type="arabicPeriod" startAt="7"/>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FILE </a:t>
            </a:r>
            <a:r>
              <a:rPr lang="cs-CZ" b="0" i="0" u="none" strike="noStrike" baseline="0" smtClean="0">
                <a:solidFill>
                  <a:srgbClr val="000000"/>
                </a:solidFill>
                <a:latin typeface="Segoe"/>
                <a:ea typeface="ＭＳ ゴシック"/>
              </a:rPr>
              <a:t>tab and click </a:t>
            </a:r>
            <a:r>
              <a:rPr lang="cs-CZ" b="1" i="0" u="none" strike="noStrike" baseline="0" smtClean="0">
                <a:solidFill>
                  <a:srgbClr val="000000"/>
                </a:solidFill>
                <a:latin typeface="Segoe"/>
                <a:ea typeface="ＭＳ ゴシック"/>
              </a:rPr>
              <a:t>Options</a:t>
            </a:r>
            <a:r>
              <a:rPr lang="cs-CZ" b="0" i="0" u="none" strike="noStrike" baseline="0" smtClean="0">
                <a:solidFill>
                  <a:srgbClr val="000000"/>
                </a:solidFill>
                <a:latin typeface="Times New Roman"/>
                <a:ea typeface="ＭＳ ゴシック"/>
              </a:rPr>
              <a:t>.</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28</a:t>
            </a:fld>
            <a:endParaRPr lang="en-US"/>
          </a:p>
        </p:txBody>
      </p:sp>
      <p:pic>
        <p:nvPicPr>
          <p:cNvPr id="7" name="Picture 6" descr="1522.png"/>
          <p:cNvPicPr>
            <a:picLocks noChangeAspect="1"/>
          </p:cNvPicPr>
          <p:nvPr/>
        </p:nvPicPr>
        <p:blipFill rotWithShape="1">
          <a:blip r:embed="rId2">
            <a:extLst>
              <a:ext uri="{28A0092B-C50C-407E-A947-70E740481C1C}">
                <a14:useLocalDpi xmlns:a14="http://schemas.microsoft.com/office/drawing/2010/main" val="0"/>
              </a:ext>
            </a:extLst>
          </a:blip>
          <a:srcRect b="38960"/>
          <a:stretch/>
        </p:blipFill>
        <p:spPr>
          <a:xfrm>
            <a:off x="1219199" y="3866735"/>
            <a:ext cx="6917267" cy="2301876"/>
          </a:xfrm>
          <a:prstGeom prst="rect">
            <a:avLst/>
          </a:prstGeom>
        </p:spPr>
      </p:pic>
    </p:spTree>
    <p:extLst>
      <p:ext uri="{BB962C8B-B14F-4D97-AF65-F5344CB8AC3E}">
        <p14:creationId xmlns:p14="http://schemas.microsoft.com/office/powerpoint/2010/main" val="1155591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Configure Database Options</a:t>
            </a:r>
          </a:p>
        </p:txBody>
      </p:sp>
      <p:sp>
        <p:nvSpPr>
          <p:cNvPr id="3" name="Text Placeholder 2"/>
          <p:cNvSpPr>
            <a:spLocks noGrp="1"/>
          </p:cNvSpPr>
          <p:nvPr>
            <p:ph type="body" idx="1"/>
          </p:nvPr>
        </p:nvSpPr>
        <p:spPr/>
        <p:txBody>
          <a:bodyPr/>
          <a:lstStyle/>
          <a:p>
            <a:pPr lvl="1" rtl="0">
              <a:buFont typeface="+mj-lt"/>
              <a:buAutoNum type="arabicPeriod" startAt="11"/>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Current Database</a:t>
            </a:r>
            <a:r>
              <a:rPr lang="cs-CZ" b="1" i="0" u="none" strike="noStrike" baseline="0" smtClean="0">
                <a:solidFill>
                  <a:srgbClr val="000000"/>
                </a:solidFill>
                <a:latin typeface="Segoe"/>
                <a:ea typeface="Univers-BlackExt"/>
              </a:rPr>
              <a:t> </a:t>
            </a:r>
            <a:r>
              <a:rPr lang="cs-CZ" b="0" i="0" u="none" strike="noStrike" baseline="0" smtClean="0">
                <a:solidFill>
                  <a:srgbClr val="000000"/>
                </a:solidFill>
                <a:latin typeface="Segoe"/>
                <a:ea typeface="ＭＳ ゴシック"/>
              </a:rPr>
              <a:t>button on the left, if it’s not already selected.</a:t>
            </a:r>
          </a:p>
          <a:p>
            <a:pPr lvl="1" rtl="0">
              <a:buAutoNum type="arabicPeriod" startAt="11"/>
            </a:pPr>
            <a:r>
              <a:rPr lang="cs-CZ" b="0" i="0" u="none" strike="noStrike" baseline="0" smtClean="0">
                <a:solidFill>
                  <a:srgbClr val="000000"/>
                </a:solidFill>
                <a:latin typeface="Segoe"/>
                <a:ea typeface="ＭＳ ゴシック"/>
              </a:rPr>
              <a:t>In the Application Options section, click the </a:t>
            </a:r>
            <a:r>
              <a:rPr lang="cs-CZ" b="1" i="0" u="none" strike="noStrike" baseline="0" smtClean="0">
                <a:solidFill>
                  <a:srgbClr val="000000"/>
                </a:solidFill>
                <a:latin typeface="Segoe"/>
                <a:ea typeface="ＭＳ ゴシック"/>
              </a:rPr>
              <a:t>Display Form </a:t>
            </a:r>
            <a:r>
              <a:rPr lang="cs-CZ" b="0" i="0" u="none" strike="noStrike" baseline="0" smtClean="0">
                <a:solidFill>
                  <a:srgbClr val="000000"/>
                </a:solidFill>
                <a:latin typeface="Segoe"/>
                <a:ea typeface="ＭＳ ゴシック"/>
              </a:rPr>
              <a:t>down arrow and select </a:t>
            </a:r>
            <a:r>
              <a:rPr lang="cs-CZ" b="1" i="0" u="none" strike="noStrike" baseline="0" smtClean="0">
                <a:solidFill>
                  <a:srgbClr val="000000"/>
                </a:solidFill>
                <a:latin typeface="Segoe"/>
                <a:ea typeface="ＭＳ ゴシック"/>
              </a:rPr>
              <a:t>None</a:t>
            </a:r>
            <a:r>
              <a:rPr lang="cs-CZ" b="0" i="0" u="none" strike="noStrike" baseline="0" smtClean="0">
                <a:solidFill>
                  <a:srgbClr val="000000"/>
                </a:solidFill>
                <a:latin typeface="Segoe"/>
                <a:ea typeface="Univers-BlackExt"/>
              </a:rPr>
              <a:t> </a:t>
            </a:r>
            <a:r>
              <a:rPr lang="cs-CZ" b="0" i="0" u="none" strike="noStrike" baseline="0" smtClean="0">
                <a:solidFill>
                  <a:srgbClr val="000000"/>
                </a:solidFill>
                <a:latin typeface="Segoe"/>
                <a:ea typeface="ＭＳ ゴシック"/>
              </a:rPr>
              <a:t>from the menu.</a:t>
            </a:r>
          </a:p>
          <a:p>
            <a:pPr lvl="1" rtl="0">
              <a:buAutoNum type="arabicPeriod" startAt="11"/>
            </a:pPr>
            <a:r>
              <a:rPr lang="cs-CZ" b="0" i="0" u="none" strike="noStrike" baseline="0" smtClean="0">
                <a:solidFill>
                  <a:srgbClr val="000000"/>
                </a:solidFill>
                <a:latin typeface="Segoe"/>
                <a:ea typeface="ＭＳ ゴシック"/>
              </a:rPr>
              <a:t>In the Navigation section, click the </a:t>
            </a:r>
            <a:r>
              <a:rPr lang="cs-CZ" b="1" i="0" u="none" strike="noStrike" baseline="0" smtClean="0">
                <a:solidFill>
                  <a:srgbClr val="000000"/>
                </a:solidFill>
                <a:latin typeface="Segoe"/>
                <a:ea typeface="ＭＳ ゴシック"/>
              </a:rPr>
              <a:t>Display Navigation Pane </a:t>
            </a:r>
            <a:r>
              <a:rPr lang="cs-CZ" b="0" i="0" u="none" strike="noStrike" baseline="0" smtClean="0">
                <a:solidFill>
                  <a:srgbClr val="000000"/>
                </a:solidFill>
                <a:latin typeface="Segoe"/>
                <a:ea typeface="ＭＳ ゴシック"/>
              </a:rPr>
              <a:t>check box to insert a check mark.</a:t>
            </a:r>
          </a:p>
          <a:p>
            <a:pPr lvl="1" rtl="0">
              <a:buAutoNum type="arabicPeriod" startAt="11"/>
            </a:pPr>
            <a:r>
              <a:rPr lang="cs-CZ" b="0" i="0" u="none" strike="noStrike" baseline="0" smtClean="0">
                <a:solidFill>
                  <a:srgbClr val="000000"/>
                </a:solidFill>
                <a:latin typeface="Segoe"/>
                <a:ea typeface="ＭＳ ゴシック"/>
              </a:rPr>
              <a:t>In the Navigation section, click the </a:t>
            </a:r>
            <a:r>
              <a:rPr lang="cs-CZ" b="1" i="0" u="none" strike="noStrike" baseline="0" smtClean="0">
                <a:solidFill>
                  <a:srgbClr val="000000"/>
                </a:solidFill>
                <a:latin typeface="Segoe"/>
                <a:ea typeface="ＭＳ ゴシック"/>
              </a:rPr>
              <a:t>Navigation Options </a:t>
            </a:r>
            <a:r>
              <a:rPr lang="cs-CZ" b="0" i="0" u="none" strike="noStrike" baseline="0" smtClean="0">
                <a:solidFill>
                  <a:srgbClr val="000000"/>
                </a:solidFill>
                <a:latin typeface="Segoe"/>
                <a:ea typeface="ＭＳ ゴシック"/>
              </a:rPr>
              <a:t>button. The Navigation Options dialog box appears. Notice the grouping and display options that are available and click </a:t>
            </a:r>
            <a:r>
              <a:rPr lang="cs-CZ" b="1" i="0" u="none" strike="noStrike" baseline="0" smtClean="0">
                <a:solidFill>
                  <a:srgbClr val="000000"/>
                </a:solidFill>
                <a:latin typeface="Segoe"/>
                <a:ea typeface="ＭＳ ゴシック"/>
              </a:rPr>
              <a:t>Cancel</a:t>
            </a:r>
            <a:r>
              <a:rPr lang="cs-CZ" b="0" i="0" u="none" strike="noStrike" baseline="0" smtClean="0">
                <a:solidFill>
                  <a:srgbClr val="000000"/>
                </a:solidFill>
                <a:latin typeface="Times New Roman"/>
                <a:ea typeface="ＭＳ ゴシック"/>
              </a:rPr>
              <a:t>.</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29</a:t>
            </a:fld>
            <a:endParaRPr lang="en-US"/>
          </a:p>
        </p:txBody>
      </p:sp>
    </p:spTree>
    <p:extLst>
      <p:ext uri="{BB962C8B-B14F-4D97-AF65-F5344CB8AC3E}">
        <p14:creationId xmlns:p14="http://schemas.microsoft.com/office/powerpoint/2010/main" val="3666441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Back Up a Database</a:t>
            </a:r>
          </a:p>
        </p:txBody>
      </p:sp>
      <p:sp>
        <p:nvSpPr>
          <p:cNvPr id="3" name="Text Placeholder 2"/>
          <p:cNvSpPr>
            <a:spLocks noGrp="1"/>
          </p:cNvSpPr>
          <p:nvPr>
            <p:ph type="body" idx="1"/>
          </p:nvPr>
        </p:nvSpPr>
        <p:spPr>
          <a:xfrm>
            <a:off x="457200" y="1524000"/>
            <a:ext cx="4343400" cy="4953000"/>
          </a:xfrm>
        </p:spPr>
        <p:txBody>
          <a:bodyPr/>
          <a:lstStyle/>
          <a:p>
            <a:pPr lvl="0" rtl="0"/>
            <a:r>
              <a:rPr lang="en-US" sz="2000" b="1" i="0" u="none" strike="noStrike" baseline="0" smtClean="0">
                <a:solidFill>
                  <a:srgbClr val="000000"/>
                </a:solidFill>
                <a:latin typeface="Segoe"/>
                <a:ea typeface="ＭＳ ゴシック"/>
              </a:rPr>
              <a:t>GET READY. </a:t>
            </a:r>
            <a:r>
              <a:rPr lang="en-US" sz="2000" b="0" i="0" u="none" strike="noStrike" baseline="0" smtClean="0">
                <a:solidFill>
                  <a:srgbClr val="000000"/>
                </a:solidFill>
                <a:latin typeface="Segoe"/>
                <a:ea typeface="ＭＳ ゴシック"/>
              </a:rPr>
              <a:t>Before you begin these steps, be sure to turn on and/or log on to your computer and </a:t>
            </a:r>
            <a:r>
              <a:rPr lang="en-US" sz="2000" b="1" i="0" u="none" strike="noStrike" baseline="0" smtClean="0">
                <a:solidFill>
                  <a:srgbClr val="000000"/>
                </a:solidFill>
                <a:latin typeface="Segoe"/>
                <a:ea typeface="ＭＳ ゴシック"/>
              </a:rPr>
              <a:t>LAUNCH </a:t>
            </a:r>
            <a:r>
              <a:rPr lang="en-US" sz="2000" b="0" i="0" u="none" strike="noStrike" baseline="0" smtClean="0">
                <a:solidFill>
                  <a:srgbClr val="000000"/>
                </a:solidFill>
                <a:latin typeface="Segoe"/>
                <a:ea typeface="ＭＳ ゴシック"/>
              </a:rPr>
              <a:t>Access.</a:t>
            </a:r>
          </a:p>
          <a:p>
            <a:pPr lvl="1" rtl="0"/>
            <a:r>
              <a:rPr lang="en-US" sz="2000" b="1" i="0" u="none" strike="noStrike" baseline="0" smtClean="0">
                <a:solidFill>
                  <a:srgbClr val="000000"/>
                </a:solidFill>
                <a:latin typeface="Segoe"/>
                <a:ea typeface="ＭＳ ゴシック"/>
              </a:rPr>
              <a:t>OPEN </a:t>
            </a:r>
            <a:r>
              <a:rPr lang="en-US" sz="2000" b="1" i="1" u="none" strike="noStrike" baseline="0" smtClean="0">
                <a:solidFill>
                  <a:srgbClr val="000000"/>
                </a:solidFill>
                <a:latin typeface="Segoe"/>
                <a:ea typeface="ＭＳ ゴシック"/>
              </a:rPr>
              <a:t>Fabrikam </a:t>
            </a:r>
            <a:r>
              <a:rPr lang="en-US" sz="2000" b="0" i="0" u="none" strike="noStrike" baseline="0" smtClean="0">
                <a:solidFill>
                  <a:srgbClr val="000000"/>
                </a:solidFill>
                <a:latin typeface="Segoe"/>
                <a:ea typeface="ＭＳ ゴシック"/>
              </a:rPr>
              <a:t>from the data files for this lesson.</a:t>
            </a:r>
          </a:p>
          <a:p>
            <a:pPr lvl="1" rtl="0"/>
            <a:r>
              <a:rPr lang="en-US" sz="2000" b="0" i="0" u="none" strike="noStrike" baseline="0" smtClean="0">
                <a:solidFill>
                  <a:srgbClr val="000000"/>
                </a:solidFill>
                <a:latin typeface="Segoe"/>
                <a:ea typeface="ＭＳ ゴシック"/>
              </a:rPr>
              <a:t>Save the database as </a:t>
            </a:r>
            <a:r>
              <a:rPr lang="en-US" sz="2000" b="1" i="1" u="none" strike="noStrike" baseline="0" smtClean="0">
                <a:solidFill>
                  <a:srgbClr val="000000"/>
                </a:solidFill>
                <a:latin typeface="Segoe"/>
                <a:ea typeface="ＭＳ ゴシック"/>
              </a:rPr>
              <a:t>FabrikamXXX </a:t>
            </a:r>
            <a:r>
              <a:rPr lang="en-US" sz="2000" b="0" i="0" u="none" strike="noStrike" baseline="0" smtClean="0">
                <a:solidFill>
                  <a:srgbClr val="000000"/>
                </a:solidFill>
                <a:latin typeface="Segoe"/>
                <a:ea typeface="ＭＳ ゴシック"/>
              </a:rPr>
              <a:t>(where </a:t>
            </a:r>
            <a:r>
              <a:rPr lang="en-US" sz="2000" b="0" i="1" u="none" strike="noStrike" baseline="0" smtClean="0">
                <a:solidFill>
                  <a:srgbClr val="000000"/>
                </a:solidFill>
                <a:latin typeface="Segoe"/>
                <a:ea typeface="ＭＳ ゴシック"/>
              </a:rPr>
              <a:t>XXX </a:t>
            </a:r>
            <a:r>
              <a:rPr lang="en-US" sz="2000" b="0" i="0" u="none" strike="noStrike" baseline="0" smtClean="0">
                <a:solidFill>
                  <a:srgbClr val="000000"/>
                </a:solidFill>
                <a:latin typeface="Segoe"/>
                <a:ea typeface="ＭＳ ゴシック"/>
              </a:rPr>
              <a:t>is your initials).</a:t>
            </a:r>
          </a:p>
          <a:p>
            <a:pPr lvl="1" rtl="0"/>
            <a:r>
              <a:rPr lang="en-US" sz="2000" b="0" i="0" u="none" strike="noStrike" baseline="0" smtClean="0">
                <a:solidFill>
                  <a:srgbClr val="000000"/>
                </a:solidFill>
                <a:latin typeface="Segoe"/>
                <a:ea typeface="ＭＳ ゴシック"/>
              </a:rPr>
              <a:t>Click the</a:t>
            </a:r>
            <a:r>
              <a:rPr lang="en-US" sz="2000" b="1" i="0" u="none" strike="noStrike" baseline="0" smtClean="0">
                <a:solidFill>
                  <a:srgbClr val="000000"/>
                </a:solidFill>
                <a:latin typeface="Segoe"/>
                <a:ea typeface="ＭＳ ゴシック"/>
              </a:rPr>
              <a:t> FILE </a:t>
            </a:r>
            <a:r>
              <a:rPr lang="en-US" sz="2000" b="0" i="0" u="none" strike="noStrike" baseline="0" smtClean="0">
                <a:solidFill>
                  <a:srgbClr val="000000"/>
                </a:solidFill>
                <a:latin typeface="Segoe"/>
                <a:ea typeface="ＭＳ ゴシック"/>
              </a:rPr>
              <a:t>tab and then click </a:t>
            </a:r>
            <a:r>
              <a:rPr lang="en-US" sz="2000" b="1" i="0" u="none" strike="noStrike" baseline="0" smtClean="0">
                <a:solidFill>
                  <a:srgbClr val="000000"/>
                </a:solidFill>
                <a:latin typeface="Segoe"/>
                <a:ea typeface="ＭＳ ゴシック"/>
              </a:rPr>
              <a:t>Save As</a:t>
            </a:r>
            <a:r>
              <a:rPr lang="en-US" sz="2000" b="0" i="0" u="none" strike="noStrike" baseline="0" smtClean="0">
                <a:solidFill>
                  <a:srgbClr val="000000"/>
                </a:solidFill>
                <a:latin typeface="Segoe"/>
                <a:ea typeface="ＭＳ ゴシック"/>
              </a:rPr>
              <a:t>. The Save As menu appears, as shown at right.</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a:t>
            </a:fld>
            <a:endParaRPr lang="en-US"/>
          </a:p>
        </p:txBody>
      </p:sp>
      <p:pic>
        <p:nvPicPr>
          <p:cNvPr id="7" name="Picture 6" descr="1501.png"/>
          <p:cNvPicPr>
            <a:picLocks noChangeAspect="1"/>
          </p:cNvPicPr>
          <p:nvPr/>
        </p:nvPicPr>
        <p:blipFill rotWithShape="1">
          <a:blip r:embed="rId2">
            <a:extLst>
              <a:ext uri="{28A0092B-C50C-407E-A947-70E740481C1C}">
                <a14:useLocalDpi xmlns:a14="http://schemas.microsoft.com/office/drawing/2010/main" val="0"/>
              </a:ext>
            </a:extLst>
          </a:blip>
          <a:srcRect r="33148"/>
          <a:stretch/>
        </p:blipFill>
        <p:spPr>
          <a:xfrm>
            <a:off x="4876800" y="1600200"/>
            <a:ext cx="3705896" cy="3258840"/>
          </a:xfrm>
          <a:prstGeom prst="rect">
            <a:avLst/>
          </a:prstGeom>
        </p:spPr>
      </p:pic>
    </p:spTree>
    <p:extLst>
      <p:ext uri="{BB962C8B-B14F-4D97-AF65-F5344CB8AC3E}">
        <p14:creationId xmlns:p14="http://schemas.microsoft.com/office/powerpoint/2010/main" val="7532252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Configure Database Options</a:t>
            </a:r>
          </a:p>
        </p:txBody>
      </p:sp>
      <p:sp>
        <p:nvSpPr>
          <p:cNvPr id="3" name="Text Placeholder 2"/>
          <p:cNvSpPr>
            <a:spLocks noGrp="1"/>
          </p:cNvSpPr>
          <p:nvPr>
            <p:ph type="body" idx="1"/>
          </p:nvPr>
        </p:nvSpPr>
        <p:spPr/>
        <p:txBody>
          <a:bodyPr/>
          <a:lstStyle/>
          <a:p>
            <a:pPr lvl="1" rtl="0">
              <a:buFont typeface="+mj-lt"/>
              <a:buAutoNum type="arabicPeriod" startAt="15"/>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Object Designers </a:t>
            </a:r>
            <a:r>
              <a:rPr lang="cs-CZ" b="0" i="0" u="none" strike="noStrike" baseline="0" smtClean="0">
                <a:solidFill>
                  <a:srgbClr val="000000"/>
                </a:solidFill>
                <a:latin typeface="Segoe"/>
                <a:ea typeface="ＭＳ ゴシック"/>
              </a:rPr>
              <a:t>button on the left.</a:t>
            </a:r>
          </a:p>
          <a:p>
            <a:pPr lvl="1" rtl="0">
              <a:buAutoNum type="arabicPeriod" startAt="15"/>
            </a:pPr>
            <a:r>
              <a:rPr lang="cs-CZ" b="0" i="0" u="none" strike="noStrike" baseline="0" smtClean="0">
                <a:solidFill>
                  <a:srgbClr val="000000"/>
                </a:solidFill>
                <a:latin typeface="Segoe"/>
                <a:ea typeface="ＭＳ ゴシック"/>
              </a:rPr>
              <a:t>Scroll to the bottom of the window to see the Error checking section. The Enable Error Checking options are turned on by default.</a:t>
            </a:r>
          </a:p>
          <a:p>
            <a:pPr lvl="1" rtl="0">
              <a:buAutoNum type="arabicPeriod" startAt="15"/>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Segoe"/>
                <a:ea typeface="ＭＳ ゴシック"/>
              </a:rPr>
              <a:t>. The Microsoft Access dialog box appears again.</a:t>
            </a:r>
          </a:p>
          <a:p>
            <a:pPr lvl="1" rtl="0">
              <a:buAutoNum type="arabicPeriod" startAt="15"/>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Times New Roman"/>
                <a:ea typeface="ＭＳ ゴシック"/>
              </a:rPr>
              <a:t>.</a:t>
            </a:r>
          </a:p>
          <a:p>
            <a:pPr lvl="1" rtl="0">
              <a:buAutoNum type="arabicPeriod" startAt="15"/>
            </a:pPr>
            <a:r>
              <a:rPr lang="cs-CZ" b="1" i="0" u="none" strike="noStrike" baseline="0" smtClean="0">
                <a:solidFill>
                  <a:srgbClr val="000000"/>
                </a:solidFill>
                <a:latin typeface="Segoe"/>
                <a:ea typeface="ＭＳ ゴシック"/>
              </a:rPr>
              <a:t>CLOSE </a:t>
            </a:r>
            <a:r>
              <a:rPr lang="cs-CZ" b="0" i="0" u="none" strike="noStrike" baseline="0" smtClean="0">
                <a:solidFill>
                  <a:srgbClr val="000000"/>
                </a:solidFill>
                <a:latin typeface="Segoe"/>
                <a:ea typeface="ＭＳ ゴシック"/>
              </a:rPr>
              <a:t>the database.</a:t>
            </a:r>
          </a:p>
          <a:p>
            <a:pPr lvl="1" rtl="0">
              <a:buAutoNum type="arabicPeriod" startAt="15"/>
            </a:pPr>
            <a:r>
              <a:rPr lang="cs-CZ" b="1" i="0" u="none" strike="noStrike" baseline="0" smtClean="0">
                <a:solidFill>
                  <a:srgbClr val="000000"/>
                </a:solidFill>
                <a:latin typeface="Segoe"/>
                <a:ea typeface="ＭＳ ゴシック"/>
              </a:rPr>
              <a:t>OPEN </a:t>
            </a:r>
            <a:r>
              <a:rPr lang="cs-CZ" b="0" i="0" u="none" strike="noStrike" baseline="0" smtClean="0">
                <a:solidFill>
                  <a:srgbClr val="000000"/>
                </a:solidFill>
                <a:latin typeface="Segoe"/>
                <a:ea typeface="ＭＳ ゴシック"/>
              </a:rPr>
              <a:t>the </a:t>
            </a:r>
            <a:r>
              <a:rPr lang="cs-CZ" b="1" i="1" u="none" strike="noStrike" baseline="0" smtClean="0">
                <a:solidFill>
                  <a:srgbClr val="000000"/>
                </a:solidFill>
                <a:latin typeface="Segoe"/>
                <a:ea typeface="ＭＳ ゴシック"/>
              </a:rPr>
              <a:t>Fabrikam IncXXX </a:t>
            </a:r>
            <a:r>
              <a:rPr lang="cs-CZ" b="0" i="0" u="none" strike="noStrike" baseline="0" smtClean="0">
                <a:solidFill>
                  <a:srgbClr val="000000"/>
                </a:solidFill>
                <a:latin typeface="Segoe"/>
                <a:ea typeface="ＭＳ ゴシック"/>
              </a:rPr>
              <a:t>database. Notice the Navigation Pane is displayed and the form is not.</a:t>
            </a:r>
          </a:p>
          <a:p>
            <a:pPr lvl="0" rtl="0"/>
            <a:r>
              <a:rPr lang="cs-CZ" b="1" i="0" u="none" strike="noStrike" baseline="0" smtClean="0">
                <a:solidFill>
                  <a:srgbClr val="000000"/>
                </a:solidFill>
                <a:latin typeface="Segoe"/>
                <a:ea typeface="ＭＳ ゴシック"/>
              </a:rPr>
              <a:t>PAUSE. LEAVE </a:t>
            </a:r>
            <a:r>
              <a:rPr lang="cs-CZ" b="0" i="0" u="none" strike="noStrike" baseline="0" smtClean="0">
                <a:solidFill>
                  <a:srgbClr val="000000"/>
                </a:solidFill>
                <a:latin typeface="Segoe"/>
                <a:ea typeface="ＭＳ ゴシック"/>
              </a:rPr>
              <a:t>the database open to use in the next exercise.</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30</a:t>
            </a:fld>
            <a:endParaRPr lang="en-US"/>
          </a:p>
        </p:txBody>
      </p:sp>
    </p:spTree>
    <p:extLst>
      <p:ext uri="{BB962C8B-B14F-4D97-AF65-F5344CB8AC3E}">
        <p14:creationId xmlns:p14="http://schemas.microsoft.com/office/powerpoint/2010/main" val="3821156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Identify Object Dependencies</a:t>
            </a:r>
          </a:p>
        </p:txBody>
      </p:sp>
      <p:sp>
        <p:nvSpPr>
          <p:cNvPr id="3" name="Text Placeholder 2"/>
          <p:cNvSpPr>
            <a:spLocks noGrp="1"/>
          </p:cNvSpPr>
          <p:nvPr>
            <p:ph type="body" idx="1"/>
          </p:nvPr>
        </p:nvSpPr>
        <p:spPr>
          <a:xfrm>
            <a:off x="457200" y="1524000"/>
            <a:ext cx="4800600" cy="4953000"/>
          </a:xfrm>
        </p:spPr>
        <p:txBody>
          <a:bodyPr/>
          <a:lstStyle/>
          <a:p>
            <a:pPr lvl="0" rtl="0"/>
            <a:r>
              <a:rPr lang="cs-CZ" sz="2000" b="1" i="0" u="none" strike="noStrike" baseline="0" smtClean="0">
                <a:solidFill>
                  <a:srgbClr val="000000"/>
                </a:solidFill>
                <a:latin typeface="Segoe"/>
                <a:ea typeface="ＭＳ ゴシック"/>
              </a:rPr>
              <a:t>USE </a:t>
            </a:r>
            <a:r>
              <a:rPr lang="cs-CZ" sz="2000" b="0" i="0" u="none" strike="noStrike" baseline="0" smtClean="0">
                <a:solidFill>
                  <a:srgbClr val="000000"/>
                </a:solidFill>
                <a:latin typeface="Segoe"/>
                <a:ea typeface="ＭＳ ゴシック"/>
              </a:rPr>
              <a:t>the database that is open from the previous exercise.</a:t>
            </a:r>
          </a:p>
          <a:p>
            <a:pPr lvl="1" rtl="0"/>
            <a:r>
              <a:rPr lang="cs-CZ" sz="2000" b="0" i="0" u="none" strike="noStrike" baseline="0" smtClean="0">
                <a:solidFill>
                  <a:srgbClr val="000000"/>
                </a:solidFill>
                <a:latin typeface="Segoe"/>
                <a:ea typeface="ＭＳ ゴシック"/>
              </a:rPr>
              <a:t>Click the </a:t>
            </a:r>
            <a:r>
              <a:rPr lang="cs-CZ" sz="2000" b="1" i="0" u="none" strike="noStrike" baseline="0" smtClean="0">
                <a:solidFill>
                  <a:srgbClr val="000000"/>
                </a:solidFill>
                <a:latin typeface="Segoe"/>
                <a:ea typeface="ＭＳ ゴシック"/>
              </a:rPr>
              <a:t>Product Placements: Table </a:t>
            </a:r>
            <a:r>
              <a:rPr lang="cs-CZ" sz="2000" b="0" i="0" u="none" strike="noStrike" baseline="0" smtClean="0">
                <a:solidFill>
                  <a:srgbClr val="000000"/>
                </a:solidFill>
                <a:latin typeface="Segoe"/>
                <a:ea typeface="ＭＳ ゴシック"/>
              </a:rPr>
              <a:t>in the Navigation Pane to select it.</a:t>
            </a:r>
          </a:p>
          <a:p>
            <a:pPr lvl="1" rtl="0"/>
            <a:r>
              <a:rPr lang="cs-CZ" sz="2000" b="0" i="0" u="none" strike="noStrike" baseline="0" smtClean="0">
                <a:solidFill>
                  <a:srgbClr val="000000"/>
                </a:solidFill>
                <a:latin typeface="Segoe"/>
                <a:ea typeface="ＭＳ ゴシック"/>
              </a:rPr>
              <a:t>On the DATABASE TOOLS tab, in the Relationships group, click the </a:t>
            </a:r>
            <a:r>
              <a:rPr lang="cs-CZ" sz="2000" b="1" i="0" u="none" strike="noStrike" baseline="0" smtClean="0">
                <a:solidFill>
                  <a:srgbClr val="000000"/>
                </a:solidFill>
                <a:latin typeface="Segoe"/>
                <a:ea typeface="ＭＳ ゴシック"/>
              </a:rPr>
              <a:t>Object Dependencies </a:t>
            </a:r>
            <a:r>
              <a:rPr lang="cs-CZ" sz="2000" b="0" i="0" u="none" strike="noStrike" baseline="0" smtClean="0">
                <a:solidFill>
                  <a:srgbClr val="000000"/>
                </a:solidFill>
                <a:latin typeface="Segoe"/>
                <a:ea typeface="ＭＳ ゴシック"/>
              </a:rPr>
              <a:t>button. The </a:t>
            </a:r>
            <a:r>
              <a:rPr lang="cs-CZ" sz="2000" b="1" i="0" u="none" strike="noStrike" baseline="0" smtClean="0">
                <a:solidFill>
                  <a:srgbClr val="000000"/>
                </a:solidFill>
                <a:latin typeface="Segoe"/>
                <a:ea typeface="ＭＳ ゴシック"/>
              </a:rPr>
              <a:t>Object Dependencies task pane </a:t>
            </a:r>
            <a:r>
              <a:rPr lang="cs-CZ" sz="2000" b="0" i="0" u="none" strike="noStrike" baseline="0" smtClean="0">
                <a:solidFill>
                  <a:srgbClr val="000000"/>
                </a:solidFill>
                <a:latin typeface="Segoe"/>
                <a:ea typeface="ＭＳ ゴシック"/>
              </a:rPr>
              <a:t>displays dependency information for the selected table, as shown at right. </a:t>
            </a:r>
          </a:p>
          <a:p>
            <a:pPr lvl="1" rtl="0"/>
            <a:endParaRPr lang="cs-CZ"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31</a:t>
            </a:fld>
            <a:endParaRPr lang="en-US"/>
          </a:p>
        </p:txBody>
      </p:sp>
      <p:pic>
        <p:nvPicPr>
          <p:cNvPr id="7" name="Picture 6" descr="1524.png"/>
          <p:cNvPicPr>
            <a:picLocks noChangeAspect="1"/>
          </p:cNvPicPr>
          <p:nvPr/>
        </p:nvPicPr>
        <p:blipFill rotWithShape="1">
          <a:blip r:embed="rId3">
            <a:extLst>
              <a:ext uri="{28A0092B-C50C-407E-A947-70E740481C1C}">
                <a14:useLocalDpi xmlns:a14="http://schemas.microsoft.com/office/drawing/2010/main" val="0"/>
              </a:ext>
            </a:extLst>
          </a:blip>
          <a:srcRect l="58148"/>
          <a:stretch/>
        </p:blipFill>
        <p:spPr>
          <a:xfrm>
            <a:off x="5405874" y="1583267"/>
            <a:ext cx="3297859" cy="4644196"/>
          </a:xfrm>
          <a:prstGeom prst="rect">
            <a:avLst/>
          </a:prstGeom>
        </p:spPr>
      </p:pic>
    </p:spTree>
    <p:extLst>
      <p:ext uri="{BB962C8B-B14F-4D97-AF65-F5344CB8AC3E}">
        <p14:creationId xmlns:p14="http://schemas.microsoft.com/office/powerpoint/2010/main" val="616756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Identify Object Dependencies</a:t>
            </a:r>
          </a:p>
        </p:txBody>
      </p:sp>
      <p:sp>
        <p:nvSpPr>
          <p:cNvPr id="3" name="Text Placeholder 2"/>
          <p:cNvSpPr>
            <a:spLocks noGrp="1"/>
          </p:cNvSpPr>
          <p:nvPr>
            <p:ph type="body" idx="1"/>
          </p:nvPr>
        </p:nvSpPr>
        <p:spPr/>
        <p:txBody>
          <a:bodyPr/>
          <a:lstStyle/>
          <a:p>
            <a:pPr lvl="1" rtl="0">
              <a:buFont typeface="+mj-lt"/>
              <a:buAutoNum type="arabicPeriod" startAt="3"/>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Objects that I depend on </a:t>
            </a:r>
            <a:r>
              <a:rPr lang="cs-CZ" b="0" i="0" u="none" strike="noStrike" baseline="0" smtClean="0">
                <a:solidFill>
                  <a:srgbClr val="000000"/>
                </a:solidFill>
                <a:latin typeface="Segoe"/>
                <a:ea typeface="ＭＳ ゴシック"/>
              </a:rPr>
              <a:t>option button. Notice the changes in the Reports section.</a:t>
            </a:r>
          </a:p>
          <a:p>
            <a:pPr lvl="1" rtl="0">
              <a:buAutoNum type="arabicPeriod" startAt="3"/>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Objects that depend on me </a:t>
            </a:r>
            <a:r>
              <a:rPr lang="cs-CZ" b="0" i="0" u="none" strike="noStrike" baseline="0" smtClean="0">
                <a:solidFill>
                  <a:srgbClr val="000000"/>
                </a:solidFill>
                <a:latin typeface="Segoe"/>
                <a:ea typeface="ＭＳ ゴシック"/>
              </a:rPr>
              <a:t>option button. Click the </a:t>
            </a:r>
            <a:r>
              <a:rPr lang="cs-CZ" b="1" i="0" u="none" strike="noStrike" baseline="0" smtClean="0">
                <a:solidFill>
                  <a:srgbClr val="000000"/>
                </a:solidFill>
                <a:latin typeface="Segoe"/>
                <a:ea typeface="ＭＳ ゴシック"/>
              </a:rPr>
              <a:t>right-pointing triangle </a:t>
            </a:r>
            <a:r>
              <a:rPr lang="cs-CZ" b="0" i="0" u="none" strike="noStrike" baseline="0" smtClean="0">
                <a:solidFill>
                  <a:srgbClr val="000000"/>
                </a:solidFill>
                <a:latin typeface="Segoe"/>
                <a:ea typeface="ＭＳ ゴシック"/>
              </a:rPr>
              <a:t>beside the Showroom Contact table to see the tables and forms that depend on the Showroom Contact table.</a:t>
            </a:r>
          </a:p>
          <a:p>
            <a:pPr lvl="1" rtl="0">
              <a:buAutoNum type="arabicPeriod" startAt="3"/>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Showroom Contact </a:t>
            </a:r>
            <a:r>
              <a:rPr lang="cs-CZ" b="0" i="0" u="none" strike="noStrike" baseline="0" smtClean="0">
                <a:solidFill>
                  <a:srgbClr val="000000"/>
                </a:solidFill>
                <a:latin typeface="Segoe"/>
                <a:ea typeface="ＭＳ ゴシック"/>
              </a:rPr>
              <a:t>link to display it in Design view where you could make any necessary changes</a:t>
            </a:r>
          </a:p>
          <a:p>
            <a:pPr lvl="1" rtl="0">
              <a:buAutoNum type="arabicPeriod" startAt="3"/>
            </a:pPr>
            <a:r>
              <a:rPr lang="cs-CZ" b="1" i="0" u="none" strike="noStrike" baseline="0" smtClean="0">
                <a:solidFill>
                  <a:srgbClr val="000000"/>
                </a:solidFill>
                <a:latin typeface="Segoe"/>
                <a:ea typeface="ＭＳ ゴシック"/>
              </a:rPr>
              <a:t>CLOSE </a:t>
            </a:r>
            <a:r>
              <a:rPr lang="cs-CZ" b="0" i="0" u="none" strike="noStrike" baseline="0" smtClean="0">
                <a:solidFill>
                  <a:srgbClr val="000000"/>
                </a:solidFill>
                <a:latin typeface="Segoe"/>
                <a:ea typeface="ＭＳ ゴシック"/>
              </a:rPr>
              <a:t>the Showroom Contact table.</a:t>
            </a:r>
          </a:p>
          <a:p>
            <a:pPr lvl="1" rtl="0">
              <a:buAutoNum type="arabicPeriod" startAt="3"/>
            </a:pPr>
            <a:r>
              <a:rPr lang="cs-CZ" b="1" i="0" u="none" strike="noStrike" baseline="0" smtClean="0">
                <a:solidFill>
                  <a:srgbClr val="000000"/>
                </a:solidFill>
                <a:latin typeface="Segoe"/>
                <a:ea typeface="ＭＳ ゴシック"/>
              </a:rPr>
              <a:t>CLOSE </a:t>
            </a:r>
            <a:r>
              <a:rPr lang="cs-CZ" b="0" i="0" u="none" strike="noStrike" baseline="0" smtClean="0">
                <a:solidFill>
                  <a:srgbClr val="000000"/>
                </a:solidFill>
                <a:latin typeface="Segoe"/>
                <a:ea typeface="ＭＳ ゴシック"/>
              </a:rPr>
              <a:t>the Object Dependencies task pane.</a:t>
            </a:r>
          </a:p>
          <a:p>
            <a:pPr lvl="0" rtl="0"/>
            <a:r>
              <a:rPr lang="cs-CZ" b="1" i="0" u="none" strike="noStrike" baseline="0" smtClean="0">
                <a:solidFill>
                  <a:srgbClr val="000000"/>
                </a:solidFill>
                <a:latin typeface="Segoe"/>
                <a:ea typeface="ＭＳ ゴシック"/>
              </a:rPr>
              <a:t>PAUSE. LEAVE </a:t>
            </a:r>
            <a:r>
              <a:rPr lang="cs-CZ" b="0" i="0" u="none" strike="noStrike" baseline="0" smtClean="0">
                <a:solidFill>
                  <a:srgbClr val="000000"/>
                </a:solidFill>
                <a:latin typeface="Segoe"/>
                <a:ea typeface="ＭＳ ゴシック"/>
              </a:rPr>
              <a:t>the database open to use in the next exercise.</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32</a:t>
            </a:fld>
            <a:endParaRPr lang="en-US"/>
          </a:p>
        </p:txBody>
      </p:sp>
    </p:spTree>
    <p:extLst>
      <p:ext uri="{BB962C8B-B14F-4D97-AF65-F5344CB8AC3E}">
        <p14:creationId xmlns:p14="http://schemas.microsoft.com/office/powerpoint/2010/main" val="1266592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Use the Database Documenter</a:t>
            </a:r>
          </a:p>
        </p:txBody>
      </p:sp>
      <p:sp>
        <p:nvSpPr>
          <p:cNvPr id="3" name="Text Placeholder 2"/>
          <p:cNvSpPr>
            <a:spLocks noGrp="1"/>
          </p:cNvSpPr>
          <p:nvPr>
            <p:ph type="body" idx="1"/>
          </p:nvPr>
        </p:nvSpPr>
        <p:spPr/>
        <p:txBody>
          <a:bodyPr/>
          <a:lstStyle/>
          <a:p>
            <a:pPr lvl="0" rtl="0"/>
            <a:r>
              <a:rPr lang="cs-CZ" b="1" i="0" u="none" strike="noStrike" baseline="0" smtClean="0">
                <a:solidFill>
                  <a:srgbClr val="000000"/>
                </a:solidFill>
                <a:latin typeface="Segoe"/>
                <a:ea typeface="ＭＳ ゴシック"/>
              </a:rPr>
              <a:t>USE </a:t>
            </a:r>
            <a:r>
              <a:rPr lang="cs-CZ" b="0" i="0" u="none" strike="noStrike" baseline="0" smtClean="0">
                <a:solidFill>
                  <a:srgbClr val="000000"/>
                </a:solidFill>
                <a:latin typeface="Segoe"/>
                <a:ea typeface="ＭＳ ゴシック"/>
              </a:rPr>
              <a:t>the database that is open from the previous exercise.</a:t>
            </a:r>
          </a:p>
          <a:p>
            <a:pPr lvl="1" rtl="0"/>
            <a:r>
              <a:rPr lang="cs-CZ" b="0" i="0" u="none" strike="noStrike" baseline="0" smtClean="0">
                <a:solidFill>
                  <a:srgbClr val="000000"/>
                </a:solidFill>
                <a:latin typeface="Segoe"/>
                <a:ea typeface="ＭＳ ゴシック"/>
              </a:rPr>
              <a:t>On the DATABASE TOOLS tab, in the Analyze group, click the </a:t>
            </a:r>
            <a:r>
              <a:rPr lang="cs-CZ" b="1" i="0" u="none" strike="noStrike" baseline="0" smtClean="0">
                <a:solidFill>
                  <a:srgbClr val="000000"/>
                </a:solidFill>
                <a:latin typeface="Segoe"/>
                <a:ea typeface="ＭＳ ゴシック"/>
              </a:rPr>
              <a:t>Database Documenter</a:t>
            </a:r>
            <a:r>
              <a:rPr lang="cs-CZ" b="0" i="0" u="none" strike="noStrike" baseline="0" smtClean="0">
                <a:solidFill>
                  <a:srgbClr val="000000"/>
                </a:solidFill>
                <a:latin typeface="Segoe"/>
                <a:ea typeface="Univers-BlackExt"/>
              </a:rPr>
              <a:t> </a:t>
            </a:r>
            <a:r>
              <a:rPr lang="cs-CZ" b="0" i="0" u="none" strike="noStrike" baseline="0" smtClean="0">
                <a:solidFill>
                  <a:srgbClr val="000000"/>
                </a:solidFill>
                <a:latin typeface="Segoe"/>
                <a:ea typeface="ＭＳ ゴシック"/>
              </a:rPr>
              <a:t>button. The Documenter dialog box appears, as shown below.</a:t>
            </a:r>
          </a:p>
          <a:p>
            <a:pPr lvl="1" rtl="0"/>
            <a:r>
              <a:rPr lang="cs-CZ" b="0" i="0" u="none" strike="noStrike" baseline="0" smtClean="0">
                <a:solidFill>
                  <a:srgbClr val="000000"/>
                </a:solidFill>
                <a:latin typeface="Segoe"/>
                <a:ea typeface="ＭＳ ゴシック"/>
              </a:rPr>
              <a:t>Click the All Object Types tab.</a:t>
            </a:r>
          </a:p>
          <a:p>
            <a:pPr lvl="1" rtl="0"/>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Tables </a:t>
            </a:r>
            <a:r>
              <a:rPr lang="cs-CZ" b="0" i="0" u="none" strike="noStrike" baseline="0" smtClean="0">
                <a:solidFill>
                  <a:srgbClr val="000000"/>
                </a:solidFill>
                <a:latin typeface="Segoe"/>
                <a:ea typeface="ＭＳ ゴシック"/>
              </a:rPr>
              <a:t>tab.</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33</a:t>
            </a:fld>
            <a:endParaRPr lang="en-US"/>
          </a:p>
        </p:txBody>
      </p:sp>
      <p:pic>
        <p:nvPicPr>
          <p:cNvPr id="7" name="Picture 6" descr="15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886200"/>
            <a:ext cx="4526994" cy="2360084"/>
          </a:xfrm>
          <a:prstGeom prst="rect">
            <a:avLst/>
          </a:prstGeom>
        </p:spPr>
      </p:pic>
    </p:spTree>
    <p:extLst>
      <p:ext uri="{BB962C8B-B14F-4D97-AF65-F5344CB8AC3E}">
        <p14:creationId xmlns:p14="http://schemas.microsoft.com/office/powerpoint/2010/main" val="2350328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Use the Database Documenter</a:t>
            </a:r>
          </a:p>
        </p:txBody>
      </p:sp>
      <p:sp>
        <p:nvSpPr>
          <p:cNvPr id="3" name="Text Placeholder 2"/>
          <p:cNvSpPr>
            <a:spLocks noGrp="1"/>
          </p:cNvSpPr>
          <p:nvPr>
            <p:ph type="body" idx="1"/>
          </p:nvPr>
        </p:nvSpPr>
        <p:spPr>
          <a:xfrm>
            <a:off x="457200" y="1524000"/>
            <a:ext cx="4724400" cy="4953000"/>
          </a:xfrm>
        </p:spPr>
        <p:txBody>
          <a:bodyPr/>
          <a:lstStyle/>
          <a:p>
            <a:pPr lvl="1" rtl="0">
              <a:buFont typeface="+mj-lt"/>
              <a:buAutoNum type="arabicPeriod" startAt="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Showroom Contact </a:t>
            </a:r>
            <a:r>
              <a:rPr lang="cs-CZ" b="0" i="0" u="none" strike="noStrike" baseline="0" smtClean="0">
                <a:solidFill>
                  <a:srgbClr val="000000"/>
                </a:solidFill>
                <a:latin typeface="Segoe"/>
                <a:ea typeface="ＭＳ ゴシック"/>
              </a:rPr>
              <a:t>check box in the Tables list.</a:t>
            </a:r>
          </a:p>
          <a:p>
            <a:pPr lvl="1" rtl="0">
              <a:buAutoNum type="arabicPeriod" startAt="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Options </a:t>
            </a:r>
            <a:r>
              <a:rPr lang="cs-CZ" b="0" i="0" u="none" strike="noStrike" baseline="0" smtClean="0">
                <a:solidFill>
                  <a:srgbClr val="000000"/>
                </a:solidFill>
                <a:latin typeface="Segoe"/>
                <a:ea typeface="ＭＳ ゴシック"/>
              </a:rPr>
              <a:t>button. The Print Table Definition dialog box appears, as shown at right.</a:t>
            </a:r>
          </a:p>
          <a:p>
            <a:pPr lvl="1" rtl="0">
              <a:buAutoNum type="arabicPeriod" startAt="4"/>
            </a:pPr>
            <a:r>
              <a:rPr lang="cs-CZ" b="0" i="0" u="none" strike="noStrike" baseline="0" smtClean="0">
                <a:solidFill>
                  <a:srgbClr val="000000"/>
                </a:solidFill>
                <a:latin typeface="Segoe"/>
                <a:ea typeface="ＭＳ ゴシック"/>
              </a:rPr>
              <a:t>Click</a:t>
            </a:r>
            <a:r>
              <a:rPr lang="cs-CZ" b="1" i="0" u="none" strike="noStrike" baseline="0" smtClean="0">
                <a:solidFill>
                  <a:srgbClr val="000000"/>
                </a:solidFill>
                <a:latin typeface="Segoe"/>
                <a:ea typeface="ＭＳ ゴシック"/>
              </a:rPr>
              <a:t> OK </a:t>
            </a:r>
            <a:r>
              <a:rPr lang="cs-CZ" b="0" i="0" u="none" strike="noStrike" baseline="0" smtClean="0">
                <a:solidFill>
                  <a:srgbClr val="000000"/>
                </a:solidFill>
                <a:latin typeface="Segoe"/>
                <a:ea typeface="ＭＳ ゴシック"/>
              </a:rPr>
              <a:t>to close the Print Table Definition dialog box.</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34</a:t>
            </a:fld>
            <a:endParaRPr lang="en-US"/>
          </a:p>
        </p:txBody>
      </p:sp>
      <p:pic>
        <p:nvPicPr>
          <p:cNvPr id="7" name="Picture 6" descr="15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600200"/>
            <a:ext cx="3273240" cy="2923117"/>
          </a:xfrm>
          <a:prstGeom prst="rect">
            <a:avLst/>
          </a:prstGeom>
        </p:spPr>
      </p:pic>
    </p:spTree>
    <p:extLst>
      <p:ext uri="{BB962C8B-B14F-4D97-AF65-F5344CB8AC3E}">
        <p14:creationId xmlns:p14="http://schemas.microsoft.com/office/powerpoint/2010/main" val="2347473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Use the Database Documenter</a:t>
            </a:r>
          </a:p>
        </p:txBody>
      </p:sp>
      <p:sp>
        <p:nvSpPr>
          <p:cNvPr id="3" name="Text Placeholder 2"/>
          <p:cNvSpPr>
            <a:spLocks noGrp="1"/>
          </p:cNvSpPr>
          <p:nvPr>
            <p:ph type="body" idx="1"/>
          </p:nvPr>
        </p:nvSpPr>
        <p:spPr/>
        <p:txBody>
          <a:bodyPr/>
          <a:lstStyle/>
          <a:p>
            <a:pPr lvl="1" rtl="0">
              <a:buFont typeface="+mj-lt"/>
              <a:buAutoNum type="arabicPeriod" startAt="7"/>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 </a:t>
            </a:r>
            <a:r>
              <a:rPr lang="cs-CZ" b="0" i="0" u="none" strike="noStrike" baseline="0" smtClean="0">
                <a:solidFill>
                  <a:srgbClr val="000000"/>
                </a:solidFill>
                <a:latin typeface="Segoe"/>
                <a:ea typeface="ＭＳ ゴシック"/>
              </a:rPr>
              <a:t>to close the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Documenter dialog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box. The Object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Definition report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appears in Print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Preview.</a:t>
            </a:r>
          </a:p>
          <a:p>
            <a:pPr lvl="1" rtl="0">
              <a:buAutoNum type="arabicPeriod" startAt="7"/>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Zoom </a:t>
            </a:r>
            <a:r>
              <a:rPr lang="cs-CZ" b="0" i="0" u="none" strike="noStrike" baseline="0" smtClean="0">
                <a:solidFill>
                  <a:srgbClr val="000000"/>
                </a:solidFill>
                <a:latin typeface="Segoe"/>
                <a:ea typeface="ＭＳ ゴシック"/>
              </a:rPr>
              <a:t>button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in the Zoom group to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view the report, as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shown at right. At this </a:t>
            </a:r>
            <a:br>
              <a:rPr lang="cs-CZ" b="0" i="0" u="none" strike="noStrike" baseline="0" smtClean="0">
                <a:solidFill>
                  <a:srgbClr val="000000"/>
                </a:solidFill>
                <a:latin typeface="Segoe"/>
                <a:ea typeface="ＭＳ ゴシック"/>
              </a:rPr>
            </a:br>
            <a:r>
              <a:rPr lang="cs-CZ" b="0" i="0" u="none" strike="noStrike" baseline="0" smtClean="0">
                <a:solidFill>
                  <a:srgbClr val="000000"/>
                </a:solidFill>
                <a:latin typeface="Segoe"/>
                <a:ea typeface="ＭＳ ゴシック"/>
              </a:rPr>
              <a:t>point, you could print the report or make any changes to the layout and then print it.</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35</a:t>
            </a:fld>
            <a:endParaRPr lang="en-US"/>
          </a:p>
        </p:txBody>
      </p:sp>
      <p:pic>
        <p:nvPicPr>
          <p:cNvPr id="7" name="Picture 6" descr="1527.png"/>
          <p:cNvPicPr>
            <a:picLocks noChangeAspect="1"/>
          </p:cNvPicPr>
          <p:nvPr/>
        </p:nvPicPr>
        <p:blipFill rotWithShape="1">
          <a:blip r:embed="rId2">
            <a:extLst>
              <a:ext uri="{28A0092B-C50C-407E-A947-70E740481C1C}">
                <a14:useLocalDpi xmlns:a14="http://schemas.microsoft.com/office/drawing/2010/main" val="0"/>
              </a:ext>
            </a:extLst>
          </a:blip>
          <a:srcRect r="23056"/>
          <a:stretch/>
        </p:blipFill>
        <p:spPr>
          <a:xfrm>
            <a:off x="4377266" y="1600200"/>
            <a:ext cx="4225410" cy="3257959"/>
          </a:xfrm>
          <a:prstGeom prst="rect">
            <a:avLst/>
          </a:prstGeom>
        </p:spPr>
      </p:pic>
    </p:spTree>
    <p:extLst>
      <p:ext uri="{BB962C8B-B14F-4D97-AF65-F5344CB8AC3E}">
        <p14:creationId xmlns:p14="http://schemas.microsoft.com/office/powerpoint/2010/main" val="2324528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Use the Database Documenter</a:t>
            </a:r>
          </a:p>
        </p:txBody>
      </p:sp>
      <p:sp>
        <p:nvSpPr>
          <p:cNvPr id="3" name="Text Placeholder 2"/>
          <p:cNvSpPr>
            <a:spLocks noGrp="1"/>
          </p:cNvSpPr>
          <p:nvPr>
            <p:ph type="body" idx="1"/>
          </p:nvPr>
        </p:nvSpPr>
        <p:spPr/>
        <p:txBody>
          <a:bodyPr/>
          <a:lstStyle/>
          <a:p>
            <a:pPr lvl="1" rtl="0">
              <a:buFont typeface="+mj-lt"/>
              <a:buAutoNum type="arabicPeriod" startAt="9"/>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Next Page </a:t>
            </a:r>
            <a:r>
              <a:rPr lang="cs-CZ" b="0" i="0" u="none" strike="noStrike" baseline="0" smtClean="0">
                <a:solidFill>
                  <a:srgbClr val="000000"/>
                </a:solidFill>
                <a:latin typeface="Segoe"/>
                <a:ea typeface="ＭＳ ゴシック"/>
              </a:rPr>
              <a:t>button on the page navigation bar until you reach page 4. Notice the relationship diagram included in the report.</a:t>
            </a:r>
          </a:p>
          <a:p>
            <a:pPr lvl="1" rtl="0">
              <a:buAutoNum type="arabicPeriod" startAt="9"/>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Close Print Preview</a:t>
            </a:r>
            <a:r>
              <a:rPr lang="cs-CZ" b="0" i="0" u="none" strike="noStrike" baseline="0" smtClean="0">
                <a:solidFill>
                  <a:srgbClr val="000000"/>
                </a:solidFill>
                <a:latin typeface="Segoe"/>
                <a:ea typeface="ＭＳ ゴシック"/>
              </a:rPr>
              <a:t> button.</a:t>
            </a:r>
          </a:p>
          <a:p>
            <a:pPr lvl="0" rtl="0"/>
            <a:r>
              <a:rPr lang="cs-CZ" b="1" i="0" u="none" strike="noStrike" baseline="0" smtClean="0">
                <a:solidFill>
                  <a:srgbClr val="000000"/>
                </a:solidFill>
                <a:latin typeface="Segoe"/>
                <a:ea typeface="ＭＳ ゴシック"/>
              </a:rPr>
              <a:t>PAUSE. LEAVE </a:t>
            </a:r>
            <a:r>
              <a:rPr lang="cs-CZ" b="0" i="0" u="none" strike="noStrike" baseline="0" smtClean="0">
                <a:solidFill>
                  <a:srgbClr val="000000"/>
                </a:solidFill>
                <a:latin typeface="Segoe"/>
                <a:ea typeface="ＭＳ ゴシック"/>
              </a:rPr>
              <a:t>the database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36</a:t>
            </a:fld>
            <a:endParaRPr lang="en-US"/>
          </a:p>
        </p:txBody>
      </p:sp>
    </p:spTree>
    <p:extLst>
      <p:ext uri="{BB962C8B-B14F-4D97-AF65-F5344CB8AC3E}">
        <p14:creationId xmlns:p14="http://schemas.microsoft.com/office/powerpoint/2010/main" val="3795907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Split a Database</a:t>
            </a:r>
          </a:p>
        </p:txBody>
      </p:sp>
      <p:sp>
        <p:nvSpPr>
          <p:cNvPr id="3" name="Text Placeholder 2"/>
          <p:cNvSpPr>
            <a:spLocks noGrp="1"/>
          </p:cNvSpPr>
          <p:nvPr>
            <p:ph type="body" idx="1"/>
          </p:nvPr>
        </p:nvSpPr>
        <p:spPr>
          <a:xfrm>
            <a:off x="457200" y="1524000"/>
            <a:ext cx="3886200" cy="4953000"/>
          </a:xfrm>
        </p:spPr>
        <p:txBody>
          <a:bodyPr/>
          <a:lstStyle/>
          <a:p>
            <a:pPr lvl="0" rtl="0"/>
            <a:r>
              <a:rPr lang="cs-CZ" b="1" i="0" u="none" strike="noStrike" baseline="0" smtClean="0">
                <a:latin typeface="Segoe"/>
                <a:ea typeface="ＭＳ ゴシック"/>
              </a:rPr>
              <a:t>USE </a:t>
            </a:r>
            <a:r>
              <a:rPr lang="cs-CZ" b="0" i="0" u="none" strike="noStrike" baseline="0" smtClean="0">
                <a:latin typeface="Segoe"/>
                <a:ea typeface="ＭＳ ゴシック"/>
              </a:rPr>
              <a:t>the database that is open from the previous exercise.</a:t>
            </a:r>
          </a:p>
          <a:p>
            <a:pPr lvl="1" rtl="0"/>
            <a:r>
              <a:rPr lang="cs-CZ" b="0" i="0" u="none" strike="noStrike" baseline="0" smtClean="0">
                <a:latin typeface="Segoe"/>
                <a:ea typeface="ＭＳ ゴシック"/>
              </a:rPr>
              <a:t>On the DATABASE TOOLS tab, in the Move Data group, click the </a:t>
            </a:r>
            <a:r>
              <a:rPr lang="cs-CZ" b="1" i="0" u="none" strike="noStrike" baseline="0" smtClean="0">
                <a:latin typeface="Segoe"/>
                <a:ea typeface="ＭＳ ゴシック"/>
              </a:rPr>
              <a:t>Access Database</a:t>
            </a:r>
            <a:r>
              <a:rPr lang="cs-CZ" b="0" i="0" u="none" strike="noStrike" baseline="0" smtClean="0">
                <a:latin typeface="Segoe"/>
                <a:ea typeface="Univers-BlackExt"/>
              </a:rPr>
              <a:t> </a:t>
            </a:r>
            <a:r>
              <a:rPr lang="cs-CZ" b="0" i="0" u="none" strike="noStrike" baseline="0" smtClean="0">
                <a:latin typeface="Segoe"/>
                <a:ea typeface="ＭＳ ゴシック"/>
              </a:rPr>
              <a:t>button. The Database Splitter Wizard appears, as shown at right.</a:t>
            </a:r>
            <a:endParaRPr lang="cs-CZ" b="0" i="0" u="none" strike="noStrike" baseline="0" smtClean="0">
              <a:latin typeface="Univers-BlackExt"/>
              <a:ea typeface="Univers-BlackExt"/>
            </a:endParaRPr>
          </a:p>
        </p:txBody>
      </p:sp>
      <p:pic>
        <p:nvPicPr>
          <p:cNvPr id="4" name="Picture 3" descr="15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600200"/>
            <a:ext cx="4332990" cy="3073400"/>
          </a:xfrm>
          <a:prstGeom prst="rect">
            <a:avLst/>
          </a:prstGeom>
        </p:spPr>
      </p:pic>
    </p:spTree>
    <p:extLst>
      <p:ext uri="{BB962C8B-B14F-4D97-AF65-F5344CB8AC3E}">
        <p14:creationId xmlns:p14="http://schemas.microsoft.com/office/powerpoint/2010/main" val="3306960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Split a Database</a:t>
            </a:r>
          </a:p>
        </p:txBody>
      </p:sp>
      <p:sp>
        <p:nvSpPr>
          <p:cNvPr id="3" name="Text Placeholder 2"/>
          <p:cNvSpPr>
            <a:spLocks noGrp="1"/>
          </p:cNvSpPr>
          <p:nvPr>
            <p:ph type="body" idx="1"/>
          </p:nvPr>
        </p:nvSpPr>
        <p:spPr/>
        <p:txBody>
          <a:bodyPr/>
          <a:lstStyle/>
          <a:p>
            <a:pPr lvl="1" rtl="0">
              <a:buFont typeface="+mj-lt"/>
              <a:buAutoNum type="arabicPeriod" startAt="2"/>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Split Database </a:t>
            </a:r>
            <a:r>
              <a:rPr lang="cs-CZ" b="0" i="0" u="none" strike="noStrike" baseline="0" smtClean="0">
                <a:solidFill>
                  <a:srgbClr val="000000"/>
                </a:solidFill>
                <a:latin typeface="Segoe"/>
                <a:ea typeface="ＭＳ ゴシック"/>
              </a:rPr>
              <a:t>button. The Create Back-end Database dialog box appears, as shown below.</a:t>
            </a:r>
            <a:endParaRPr lang="cs-CZ" b="0" i="0" u="none" strike="noStrike" baseline="0" smtClean="0">
              <a:solidFill>
                <a:srgbClr val="000000"/>
              </a:solidFill>
              <a:latin typeface="Univers-Light"/>
              <a:ea typeface="Univers-Light"/>
            </a:endParaRPr>
          </a:p>
        </p:txBody>
      </p:sp>
      <p:pic>
        <p:nvPicPr>
          <p:cNvPr id="4" name="Picture 3" descr="15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933" y="2514600"/>
            <a:ext cx="5596467" cy="3384176"/>
          </a:xfrm>
          <a:prstGeom prst="rect">
            <a:avLst/>
          </a:prstGeom>
        </p:spPr>
      </p:pic>
    </p:spTree>
    <p:extLst>
      <p:ext uri="{BB962C8B-B14F-4D97-AF65-F5344CB8AC3E}">
        <p14:creationId xmlns:p14="http://schemas.microsoft.com/office/powerpoint/2010/main" val="3439695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Split a Database</a:t>
            </a:r>
          </a:p>
        </p:txBody>
      </p:sp>
      <p:sp>
        <p:nvSpPr>
          <p:cNvPr id="3" name="Text Placeholder 2"/>
          <p:cNvSpPr>
            <a:spLocks noGrp="1"/>
          </p:cNvSpPr>
          <p:nvPr>
            <p:ph type="body" idx="1"/>
          </p:nvPr>
        </p:nvSpPr>
        <p:spPr/>
        <p:txBody>
          <a:bodyPr/>
          <a:lstStyle/>
          <a:p>
            <a:pPr lvl="1" rtl="0">
              <a:spcBef>
                <a:spcPts val="300"/>
              </a:spcBef>
              <a:buFont typeface="+mj-lt"/>
              <a:buAutoNum type="arabicPeriod" startAt="3"/>
            </a:pPr>
            <a:r>
              <a:rPr lang="cs-CZ" b="0" i="0" u="none" strike="noStrike" baseline="0" smtClean="0">
                <a:latin typeface="Segoe"/>
                <a:ea typeface="ＭＳ ゴシック"/>
              </a:rPr>
              <a:t>Navigate to the location </a:t>
            </a:r>
            <a:br>
              <a:rPr lang="cs-CZ" b="0" i="0" u="none" strike="noStrike" baseline="0" smtClean="0">
                <a:latin typeface="Segoe"/>
                <a:ea typeface="ＭＳ ゴシック"/>
              </a:rPr>
            </a:br>
            <a:r>
              <a:rPr lang="cs-CZ" b="0" i="0" u="none" strike="noStrike" baseline="0" smtClean="0">
                <a:latin typeface="Segoe"/>
                <a:ea typeface="ＭＳ ゴシック"/>
              </a:rPr>
              <a:t>where you want to save </a:t>
            </a:r>
            <a:br>
              <a:rPr lang="cs-CZ" b="0" i="0" u="none" strike="noStrike" baseline="0" smtClean="0">
                <a:latin typeface="Segoe"/>
                <a:ea typeface="ＭＳ ゴシック"/>
              </a:rPr>
            </a:br>
            <a:r>
              <a:rPr lang="cs-CZ" b="0" i="0" u="none" strike="noStrike" baseline="0" smtClean="0">
                <a:latin typeface="Segoe"/>
                <a:ea typeface="ＭＳ ゴシック"/>
              </a:rPr>
              <a:t>the back-end file and click </a:t>
            </a:r>
            <a:br>
              <a:rPr lang="cs-CZ" b="0" i="0" u="none" strike="noStrike" baseline="0" smtClean="0">
                <a:latin typeface="Segoe"/>
                <a:ea typeface="ＭＳ ゴシック"/>
              </a:rPr>
            </a:br>
            <a:r>
              <a:rPr lang="cs-CZ" b="1" i="0" u="none" strike="noStrike" baseline="0" smtClean="0">
                <a:latin typeface="Segoe"/>
                <a:ea typeface="ＭＳ ゴシック"/>
              </a:rPr>
              <a:t>Split</a:t>
            </a:r>
            <a:r>
              <a:rPr lang="cs-CZ" b="0" i="0" u="none" strike="noStrike" baseline="0" smtClean="0">
                <a:latin typeface="Segoe"/>
                <a:ea typeface="ＭＳ ゴシック"/>
              </a:rPr>
              <a:t>. After a few moments, </a:t>
            </a:r>
            <a:br>
              <a:rPr lang="cs-CZ" b="0" i="0" u="none" strike="noStrike" baseline="0" smtClean="0">
                <a:latin typeface="Segoe"/>
                <a:ea typeface="ＭＳ ゴシック"/>
              </a:rPr>
            </a:br>
            <a:r>
              <a:rPr lang="cs-CZ" b="0" i="0" u="none" strike="noStrike" baseline="0" smtClean="0">
                <a:latin typeface="Segoe"/>
                <a:ea typeface="ＭＳ ゴシック"/>
              </a:rPr>
              <a:t>the Database Splitter </a:t>
            </a:r>
            <a:br>
              <a:rPr lang="cs-CZ" b="0" i="0" u="none" strike="noStrike" baseline="0" smtClean="0">
                <a:latin typeface="Segoe"/>
                <a:ea typeface="ＭＳ ゴシック"/>
              </a:rPr>
            </a:br>
            <a:r>
              <a:rPr lang="cs-CZ" b="0" i="0" u="none" strike="noStrike" baseline="0" smtClean="0">
                <a:latin typeface="Segoe"/>
                <a:ea typeface="ＭＳ ゴシック"/>
              </a:rPr>
              <a:t>message box appears, as </a:t>
            </a:r>
            <a:br>
              <a:rPr lang="cs-CZ" b="0" i="0" u="none" strike="noStrike" baseline="0" smtClean="0">
                <a:latin typeface="Segoe"/>
                <a:ea typeface="ＭＳ ゴシック"/>
              </a:rPr>
            </a:br>
            <a:r>
              <a:rPr lang="cs-CZ" b="0" i="0" u="none" strike="noStrike" baseline="0" smtClean="0">
                <a:latin typeface="Segoe"/>
                <a:ea typeface="ＭＳ ゴシック"/>
              </a:rPr>
              <a:t>shown at right.</a:t>
            </a:r>
          </a:p>
          <a:p>
            <a:pPr lvl="1" rtl="0">
              <a:spcBef>
                <a:spcPts val="300"/>
              </a:spcBef>
              <a:buAutoNum type="arabicPeriod" startAt="3"/>
            </a:pPr>
            <a:r>
              <a:rPr lang="cs-CZ" b="0" i="0" u="none" strike="noStrike" baseline="0" smtClean="0">
                <a:latin typeface="Segoe"/>
                <a:ea typeface="ＭＳ ゴシック"/>
              </a:rPr>
              <a:t>Click</a:t>
            </a:r>
            <a:r>
              <a:rPr lang="cs-CZ" b="1" i="0" u="none" strike="noStrike" baseline="0" smtClean="0">
                <a:latin typeface="Segoe"/>
                <a:ea typeface="ＭＳ ゴシック"/>
              </a:rPr>
              <a:t> OK</a:t>
            </a:r>
            <a:r>
              <a:rPr lang="cs-CZ" b="0" i="0" u="none" strike="noStrike" baseline="0" smtClean="0">
                <a:latin typeface="Times New Roman"/>
                <a:ea typeface="ＭＳ ゴシック"/>
              </a:rPr>
              <a:t>.</a:t>
            </a:r>
          </a:p>
          <a:p>
            <a:pPr lvl="1" rtl="0">
              <a:spcBef>
                <a:spcPts val="300"/>
              </a:spcBef>
              <a:buAutoNum type="arabicPeriod" startAt="3"/>
            </a:pPr>
            <a:r>
              <a:rPr lang="cs-CZ" b="1" i="0" u="none" strike="noStrike" baseline="0" smtClean="0">
                <a:latin typeface="Segoe"/>
                <a:ea typeface="ＭＳ ゴシック"/>
              </a:rPr>
              <a:t>CLOSE </a:t>
            </a:r>
            <a:r>
              <a:rPr lang="cs-CZ" b="0" i="0" u="none" strike="noStrike" baseline="0" smtClean="0">
                <a:latin typeface="Segoe"/>
                <a:ea typeface="ＭＳ ゴシック"/>
              </a:rPr>
              <a:t>the database.</a:t>
            </a:r>
          </a:p>
          <a:p>
            <a:pPr lvl="1" rtl="0">
              <a:spcBef>
                <a:spcPts val="300"/>
              </a:spcBef>
              <a:buAutoNum type="arabicPeriod" startAt="3"/>
            </a:pPr>
            <a:r>
              <a:rPr lang="cs-CZ" b="1" i="0" u="none" strike="noStrike" baseline="0" smtClean="0">
                <a:latin typeface="Segoe"/>
                <a:ea typeface="ＭＳ ゴシック"/>
              </a:rPr>
              <a:t>OPEN </a:t>
            </a:r>
            <a:r>
              <a:rPr lang="cs-CZ" b="1" i="1" u="none" strike="noStrike" baseline="0" smtClean="0">
                <a:latin typeface="Segoe"/>
                <a:ea typeface="ＭＳ ゴシック"/>
              </a:rPr>
              <a:t>FabrikamIncXXX_be</a:t>
            </a:r>
            <a:r>
              <a:rPr lang="cs-CZ" b="0" i="0" u="none" strike="noStrike" baseline="0" smtClean="0">
                <a:latin typeface="Segoe"/>
                <a:ea typeface="ＭＳ ゴシック"/>
              </a:rPr>
              <a:t>. Notice that it contains only the tables for the database.</a:t>
            </a:r>
          </a:p>
          <a:p>
            <a:pPr lvl="1" rtl="0">
              <a:spcBef>
                <a:spcPts val="300"/>
              </a:spcBef>
              <a:buAutoNum type="arabicPeriod" startAt="3"/>
            </a:pPr>
            <a:r>
              <a:rPr lang="cs-CZ" b="1" i="0" u="none" strike="noStrike" baseline="0" smtClean="0">
                <a:latin typeface="Segoe"/>
                <a:ea typeface="ＭＳ ゴシック"/>
              </a:rPr>
              <a:t>CLOSE </a:t>
            </a:r>
            <a:r>
              <a:rPr lang="cs-CZ" b="0" i="0" u="none" strike="noStrike" baseline="0" smtClean="0">
                <a:latin typeface="Segoe"/>
                <a:ea typeface="ＭＳ ゴシック"/>
              </a:rPr>
              <a:t>the database.</a:t>
            </a:r>
          </a:p>
          <a:p>
            <a:pPr lvl="0" rtl="0">
              <a:spcBef>
                <a:spcPts val="300"/>
              </a:spcBef>
            </a:pPr>
            <a:r>
              <a:rPr lang="cs-CZ" b="1" i="0" u="none" strike="noStrike" baseline="0" smtClean="0">
                <a:latin typeface="Segoe"/>
                <a:ea typeface="ＭＳ ゴシック"/>
              </a:rPr>
              <a:t>CLOSE </a:t>
            </a:r>
            <a:r>
              <a:rPr lang="cs-CZ" b="0" i="0" u="none" strike="noStrike" baseline="0" smtClean="0">
                <a:latin typeface="Segoe"/>
                <a:ea typeface="ＭＳ ゴシック"/>
              </a:rPr>
              <a:t>Access.</a:t>
            </a:r>
            <a:endParaRPr lang="cs-CZ"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39</a:t>
            </a:fld>
            <a:endParaRPr lang="en-US"/>
          </a:p>
        </p:txBody>
      </p:sp>
      <p:pic>
        <p:nvPicPr>
          <p:cNvPr id="7" name="Picture 6" descr="15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591733"/>
            <a:ext cx="3759200" cy="1993900"/>
          </a:xfrm>
          <a:prstGeom prst="rect">
            <a:avLst/>
          </a:prstGeom>
        </p:spPr>
      </p:pic>
    </p:spTree>
    <p:extLst>
      <p:ext uri="{BB962C8B-B14F-4D97-AF65-F5344CB8AC3E}">
        <p14:creationId xmlns:p14="http://schemas.microsoft.com/office/powerpoint/2010/main" val="2920486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Back Up a Database</a:t>
            </a:r>
          </a:p>
        </p:txBody>
      </p:sp>
      <p:sp>
        <p:nvSpPr>
          <p:cNvPr id="3" name="Text Placeholder 2"/>
          <p:cNvSpPr>
            <a:spLocks noGrp="1"/>
          </p:cNvSpPr>
          <p:nvPr>
            <p:ph type="body" idx="1"/>
          </p:nvPr>
        </p:nvSpPr>
        <p:spPr>
          <a:xfrm>
            <a:off x="457200" y="1447800"/>
            <a:ext cx="8229600" cy="4953000"/>
          </a:xfrm>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In the Advanced category, click </a:t>
            </a:r>
            <a:r>
              <a:rPr lang="en-US" sz="2000" b="1" i="0" u="none" strike="noStrike" baseline="0" smtClean="0">
                <a:solidFill>
                  <a:srgbClr val="000000"/>
                </a:solidFill>
                <a:latin typeface="Segoe"/>
                <a:ea typeface="ＭＳ ゴシック"/>
              </a:rPr>
              <a:t>Back Up Database </a:t>
            </a:r>
            <a:r>
              <a:rPr lang="en-US" sz="2000" b="0" i="0" u="none" strike="noStrike" baseline="0" smtClean="0">
                <a:solidFill>
                  <a:srgbClr val="000000"/>
                </a:solidFill>
                <a:latin typeface="Segoe"/>
                <a:ea typeface="ＭＳ ゴシック"/>
              </a:rPr>
              <a:t>and then click the </a:t>
            </a:r>
            <a:r>
              <a:rPr lang="en-US" sz="2000" b="1" i="0" u="none" strike="noStrike" baseline="0" smtClean="0">
                <a:solidFill>
                  <a:srgbClr val="000000"/>
                </a:solidFill>
                <a:latin typeface="Segoe"/>
                <a:ea typeface="ＭＳ ゴシック"/>
              </a:rPr>
              <a:t>Save As </a:t>
            </a:r>
            <a:r>
              <a:rPr lang="en-US" sz="2000" b="0" i="0" u="none" strike="noStrike" baseline="0" smtClean="0">
                <a:solidFill>
                  <a:srgbClr val="000000"/>
                </a:solidFill>
                <a:latin typeface="Segoe"/>
                <a:ea typeface="ＭＳ ゴシック"/>
              </a:rPr>
              <a:t>button. The Save As dialog box appears, as shown below. Notice that Access automatically adds the current date to the end of the filename.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a:t>
            </a:fld>
            <a:endParaRPr lang="en-US"/>
          </a:p>
        </p:txBody>
      </p:sp>
      <p:pic>
        <p:nvPicPr>
          <p:cNvPr id="7" name="Picture 6" descr="15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743200"/>
            <a:ext cx="5404542" cy="3505200"/>
          </a:xfrm>
          <a:prstGeom prst="rect">
            <a:avLst/>
          </a:prstGeom>
        </p:spPr>
      </p:pic>
    </p:spTree>
    <p:extLst>
      <p:ext uri="{BB962C8B-B14F-4D97-AF65-F5344CB8AC3E}">
        <p14:creationId xmlns:p14="http://schemas.microsoft.com/office/powerpoint/2010/main" val="372143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Skill Summary</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40</a:t>
            </a:fld>
            <a:endParaRPr lang="en-US"/>
          </a:p>
        </p:txBody>
      </p:sp>
      <p:pic>
        <p:nvPicPr>
          <p:cNvPr id="7" name="Picture 6" descr="15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266" y="1524000"/>
            <a:ext cx="7526867" cy="4561492"/>
          </a:xfrm>
          <a:prstGeom prst="rect">
            <a:avLst/>
          </a:prstGeom>
        </p:spPr>
      </p:pic>
    </p:spTree>
    <p:extLst>
      <p:ext uri="{BB962C8B-B14F-4D97-AF65-F5344CB8AC3E}">
        <p14:creationId xmlns:p14="http://schemas.microsoft.com/office/powerpoint/2010/main" val="110194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Back Up a Database</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Save </a:t>
            </a:r>
            <a:r>
              <a:rPr lang="en-US" b="0" i="0" u="none" strike="noStrike" baseline="0" smtClean="0">
                <a:solidFill>
                  <a:srgbClr val="000000"/>
                </a:solidFill>
                <a:latin typeface="Segoe"/>
                <a:ea typeface="ＭＳ ゴシック"/>
              </a:rPr>
              <a:t>button to accept the generated filename and save location. You could also navigate to an external drive to save the database to an external location to increase its physical security. Data can be recovered simply by opening the database backup file you just created.</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the database open to use in the next exercise.</a:t>
            </a:r>
            <a:endParaRPr lang="en-US" b="0" i="0" u="none" strike="noStrike" baseline="0" smtClean="0">
              <a:solidFill>
                <a:srgbClr val="000000"/>
              </a:solidFill>
              <a:latin typeface="Univers-Light"/>
              <a:ea typeface="Univers-Light"/>
            </a:endParaRPr>
          </a:p>
        </p:txBody>
      </p:sp>
    </p:spTree>
    <p:extLst>
      <p:ext uri="{BB962C8B-B14F-4D97-AF65-F5344CB8AC3E}">
        <p14:creationId xmlns:p14="http://schemas.microsoft.com/office/powerpoint/2010/main" val="204351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as a Previous Version</a:t>
            </a:r>
          </a:p>
        </p:txBody>
      </p:sp>
      <p:sp>
        <p:nvSpPr>
          <p:cNvPr id="3" name="Text Placeholder 2"/>
          <p:cNvSpPr>
            <a:spLocks noGrp="1"/>
          </p:cNvSpPr>
          <p:nvPr>
            <p:ph type="body" idx="1"/>
          </p:nvPr>
        </p:nvSpPr>
        <p:spPr/>
        <p:txBody>
          <a:bodyPr/>
          <a:lstStyle/>
          <a:p>
            <a:pPr lvl="0" rtl="0"/>
            <a:r>
              <a:rPr lang="en-US" sz="2000" b="1" i="0" u="none" strike="noStrike" baseline="0" smtClean="0">
                <a:solidFill>
                  <a:srgbClr val="000000"/>
                </a:solidFill>
                <a:latin typeface="Segoe"/>
                <a:ea typeface="ＭＳ ゴシック"/>
              </a:rPr>
              <a:t>USE </a:t>
            </a:r>
            <a:r>
              <a:rPr lang="en-US" sz="2000" b="0" i="0" u="none" strike="noStrike" baseline="0" smtClean="0">
                <a:solidFill>
                  <a:srgbClr val="000000"/>
                </a:solidFill>
                <a:latin typeface="Segoe"/>
                <a:ea typeface="ＭＳ ゴシック"/>
              </a:rPr>
              <a:t>the database that is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open from the previous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exercise.</a:t>
            </a:r>
          </a:p>
          <a:p>
            <a:pPr lvl="1" rtl="0"/>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FILE </a:t>
            </a:r>
            <a:r>
              <a:rPr lang="en-US" sz="2000" b="0" i="0" u="none" strike="noStrike" baseline="0" smtClean="0">
                <a:solidFill>
                  <a:srgbClr val="000000"/>
                </a:solidFill>
                <a:latin typeface="Segoe"/>
                <a:ea typeface="ＭＳ ゴシック"/>
              </a:rPr>
              <a:t>tab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then click </a:t>
            </a:r>
            <a:r>
              <a:rPr lang="en-US" sz="2000" b="1" i="0" u="none" strike="noStrike" baseline="0" smtClean="0">
                <a:solidFill>
                  <a:srgbClr val="000000"/>
                </a:solidFill>
                <a:latin typeface="Segoe"/>
                <a:ea typeface="ＭＳ ゴシック"/>
              </a:rPr>
              <a:t>Save As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Save As menu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appears.</a:t>
            </a:r>
          </a:p>
          <a:p>
            <a:pPr lvl="1" rtl="0"/>
            <a:r>
              <a:rPr lang="en-US" sz="2000" b="0" i="0" u="none" strike="noStrike" baseline="0" smtClean="0">
                <a:solidFill>
                  <a:srgbClr val="000000"/>
                </a:solidFill>
                <a:latin typeface="Segoe"/>
                <a:ea typeface="ＭＳ ゴシック"/>
              </a:rPr>
              <a:t>In the Database File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Types category, click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Access 2002–2003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Database</a:t>
            </a:r>
            <a:r>
              <a:rPr lang="en-US" sz="2000" b="1" i="0" u="none" strike="noStrike" baseline="0" smtClean="0">
                <a:solidFill>
                  <a:srgbClr val="000000"/>
                </a:solidFill>
                <a:latin typeface="Segoe"/>
                <a:ea typeface="Univers-BlackExt"/>
              </a:rPr>
              <a:t> </a:t>
            </a:r>
            <a:r>
              <a:rPr lang="en-US" sz="2000" b="0" i="0" u="none" strike="noStrike" baseline="0" smtClean="0">
                <a:solidFill>
                  <a:srgbClr val="000000"/>
                </a:solidFill>
                <a:latin typeface="Segoe"/>
                <a:ea typeface="ＭＳ ゴシック"/>
              </a:rPr>
              <a:t>and then click the </a:t>
            </a:r>
            <a:r>
              <a:rPr lang="en-US" sz="2000" b="1" i="0" u="none" strike="noStrike" baseline="0" smtClean="0">
                <a:solidFill>
                  <a:srgbClr val="000000"/>
                </a:solidFill>
                <a:latin typeface="Segoe"/>
                <a:ea typeface="ＭＳ ゴシック"/>
              </a:rPr>
              <a:t>Save As </a:t>
            </a:r>
            <a:r>
              <a:rPr lang="en-US" sz="2000" b="0" i="0" u="none" strike="noStrike" baseline="0" smtClean="0">
                <a:solidFill>
                  <a:srgbClr val="000000"/>
                </a:solidFill>
                <a:latin typeface="Segoe"/>
                <a:ea typeface="ＭＳ ゴシック"/>
              </a:rPr>
              <a:t>button. The Save As dialog box appears, as shown above. Notice that Microsoft Access Database (2002–2003) is displayed in the Save as type: box.</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a:t>
            </a:fld>
            <a:endParaRPr lang="en-US"/>
          </a:p>
        </p:txBody>
      </p:sp>
      <p:pic>
        <p:nvPicPr>
          <p:cNvPr id="7" name="Picture 6" descr="15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600200"/>
            <a:ext cx="4622800" cy="2976193"/>
          </a:xfrm>
          <a:prstGeom prst="rect">
            <a:avLst/>
          </a:prstGeom>
        </p:spPr>
      </p:pic>
    </p:spTree>
    <p:extLst>
      <p:ext uri="{BB962C8B-B14F-4D97-AF65-F5344CB8AC3E}">
        <p14:creationId xmlns:p14="http://schemas.microsoft.com/office/powerpoint/2010/main" val="3757975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as a Previous Version</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Fabrikam2002–2003</a:t>
            </a:r>
            <a:r>
              <a:rPr lang="en-US" b="1"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in the file name box.</a:t>
            </a:r>
          </a:p>
          <a:p>
            <a:pPr lvl="1" rtl="0">
              <a:buAutoNum type="arabicPeriod" startAt="3"/>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Save </a:t>
            </a:r>
            <a:r>
              <a:rPr lang="en-US" b="0" i="0" u="none" strike="noStrike" baseline="0" smtClean="0">
                <a:solidFill>
                  <a:srgbClr val="000000"/>
                </a:solidFill>
                <a:latin typeface="Segoe"/>
                <a:ea typeface="ＭＳ ゴシック"/>
              </a:rPr>
              <a:t>button. Notice the filename and format change is displayed in the title bar, as shown below.</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the database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a:t>
            </a:fld>
            <a:endParaRPr lang="en-US"/>
          </a:p>
        </p:txBody>
      </p:sp>
      <p:pic>
        <p:nvPicPr>
          <p:cNvPr id="7" name="Picture 6" descr="1504.png"/>
          <p:cNvPicPr>
            <a:picLocks noChangeAspect="1"/>
          </p:cNvPicPr>
          <p:nvPr/>
        </p:nvPicPr>
        <p:blipFill rotWithShape="1">
          <a:blip r:embed="rId3">
            <a:extLst>
              <a:ext uri="{28A0092B-C50C-407E-A947-70E740481C1C}">
                <a14:useLocalDpi xmlns:a14="http://schemas.microsoft.com/office/drawing/2010/main" val="0"/>
              </a:ext>
            </a:extLst>
          </a:blip>
          <a:srcRect b="39362"/>
          <a:stretch/>
        </p:blipFill>
        <p:spPr>
          <a:xfrm>
            <a:off x="508000" y="3168058"/>
            <a:ext cx="8128000" cy="2970275"/>
          </a:xfrm>
          <a:prstGeom prst="rect">
            <a:avLst/>
          </a:prstGeom>
        </p:spPr>
      </p:pic>
    </p:spTree>
    <p:extLst>
      <p:ext uri="{BB962C8B-B14F-4D97-AF65-F5344CB8AC3E}">
        <p14:creationId xmlns:p14="http://schemas.microsoft.com/office/powerpoint/2010/main" val="358139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Compact and Repair a Database</a:t>
            </a:r>
          </a:p>
        </p:txBody>
      </p:sp>
      <p:sp>
        <p:nvSpPr>
          <p:cNvPr id="3" name="Text Placeholder 2"/>
          <p:cNvSpPr>
            <a:spLocks noGrp="1"/>
          </p:cNvSpPr>
          <p:nvPr>
            <p:ph type="body" idx="1"/>
          </p:nvPr>
        </p:nvSpPr>
        <p:spPr/>
        <p:txBody>
          <a:bodyPr/>
          <a:lstStyle/>
          <a:p>
            <a:pPr lvl="0" rtl="0">
              <a:spcBef>
                <a:spcPts val="300"/>
              </a:spcBef>
            </a:pPr>
            <a:r>
              <a:rPr lang="en-US" sz="2000" b="1" i="0" u="none" strike="noStrike" baseline="0" smtClean="0">
                <a:solidFill>
                  <a:srgbClr val="000000"/>
                </a:solidFill>
                <a:latin typeface="Segoe"/>
                <a:ea typeface="ＭＳ ゴシック"/>
              </a:rPr>
              <a:t>USE </a:t>
            </a:r>
            <a:r>
              <a:rPr lang="en-US" sz="2000" b="0" i="0" u="none" strike="noStrike" baseline="0" smtClean="0">
                <a:solidFill>
                  <a:srgbClr val="000000"/>
                </a:solidFill>
                <a:latin typeface="Segoe"/>
                <a:ea typeface="ＭＳ ゴシック"/>
              </a:rPr>
              <a:t>the database that is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open from the previous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exercise.</a:t>
            </a:r>
          </a:p>
          <a:p>
            <a:pPr lvl="1" rtl="0">
              <a:spcBef>
                <a:spcPts val="300"/>
              </a:spcBef>
            </a:pPr>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FILE</a:t>
            </a:r>
            <a:r>
              <a:rPr lang="en-US" sz="2000" b="1" i="0" u="none" strike="noStrike" baseline="0" smtClean="0">
                <a:solidFill>
                  <a:srgbClr val="000000"/>
                </a:solidFill>
                <a:latin typeface="Segoe"/>
                <a:ea typeface="Univers-BlackExt"/>
              </a:rPr>
              <a:t> </a:t>
            </a:r>
            <a:r>
              <a:rPr lang="en-US" sz="2000" b="0" i="0" u="none" strike="noStrike" baseline="0" smtClean="0">
                <a:solidFill>
                  <a:srgbClr val="000000"/>
                </a:solidFill>
                <a:latin typeface="Segoe"/>
                <a:ea typeface="ＭＳ ゴシック"/>
              </a:rPr>
              <a:t>tab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then click </a:t>
            </a:r>
            <a:r>
              <a:rPr lang="en-US" sz="2000" b="1" i="0" u="none" strike="noStrike" baseline="0" smtClean="0">
                <a:solidFill>
                  <a:srgbClr val="000000"/>
                </a:solidFill>
                <a:latin typeface="Segoe"/>
                <a:ea typeface="ＭＳ ゴシック"/>
              </a:rPr>
              <a:t>Info</a:t>
            </a:r>
            <a:r>
              <a:rPr lang="en-US" sz="2000" b="1" i="0" u="none" strike="noStrike" baseline="0" smtClean="0">
                <a:solidFill>
                  <a:srgbClr val="000000"/>
                </a:solidFill>
                <a:latin typeface="Segoe"/>
                <a:ea typeface="Univers-BlackExt"/>
              </a:rPr>
              <a:t> </a:t>
            </a:r>
            <a:r>
              <a:rPr lang="en-US" sz="2000" b="0" i="0" u="none" strike="noStrike" baseline="0" smtClean="0">
                <a:solidFill>
                  <a:srgbClr val="000000"/>
                </a:solidFill>
                <a:latin typeface="Segoe"/>
                <a:ea typeface="ＭＳ ゴシック"/>
              </a:rPr>
              <a:t>(if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Info menu doesn’t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already appear). Select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Compact &amp; Repair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Database</a:t>
            </a:r>
            <a:r>
              <a:rPr lang="en-US" sz="2000" b="1" i="0" u="none" strike="noStrike" baseline="0" smtClean="0">
                <a:solidFill>
                  <a:srgbClr val="000000"/>
                </a:solidFill>
                <a:latin typeface="Segoe"/>
                <a:ea typeface="Univers-BlackExt"/>
              </a:rPr>
              <a:t> </a:t>
            </a:r>
            <a:r>
              <a:rPr lang="en-US" sz="2000" b="0" i="0" u="none" strike="noStrike" baseline="0" smtClean="0">
                <a:solidFill>
                  <a:srgbClr val="000000"/>
                </a:solidFill>
                <a:latin typeface="Segoe"/>
                <a:ea typeface="ＭＳ ゴシック"/>
              </a:rPr>
              <a:t>on the Info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menu that appears,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as shown at</a:t>
            </a:r>
            <a:r>
              <a:rPr lang="en-US" sz="2000" b="0" i="0" u="none" strike="noStrike" smtClean="0">
                <a:solidFill>
                  <a:srgbClr val="000000"/>
                </a:solidFill>
                <a:latin typeface="Segoe"/>
                <a:ea typeface="ＭＳ ゴシック"/>
              </a:rPr>
              <a:t> right</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Access compacts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repairs the database.</a:t>
            </a:r>
          </a:p>
          <a:p>
            <a:pPr lvl="1" rtl="0">
              <a:spcBef>
                <a:spcPts val="300"/>
              </a:spcBef>
            </a:pPr>
            <a:r>
              <a:rPr lang="en-US" sz="2000" b="1" i="0" u="none" strike="noStrike" baseline="0" smtClean="0">
                <a:solidFill>
                  <a:srgbClr val="000000"/>
                </a:solidFill>
                <a:latin typeface="Segoe"/>
                <a:ea typeface="ＭＳ ゴシック"/>
              </a:rPr>
              <a:t>CLOSE </a:t>
            </a:r>
            <a:r>
              <a:rPr lang="en-US" sz="2000" b="0" i="0" u="none" strike="noStrike" baseline="0" smtClean="0">
                <a:solidFill>
                  <a:srgbClr val="000000"/>
                </a:solidFill>
                <a:latin typeface="Segoe"/>
                <a:ea typeface="ＭＳ ゴシック"/>
              </a:rPr>
              <a:t>the database.</a:t>
            </a:r>
          </a:p>
          <a:p>
            <a:pPr lvl="0" rtl="0">
              <a:spcBef>
                <a:spcPts val="300"/>
              </a:spcBef>
            </a:pPr>
            <a:r>
              <a:rPr lang="en-US" sz="2000" b="1" i="0" u="none" strike="noStrike" baseline="0" smtClean="0">
                <a:solidFill>
                  <a:srgbClr val="000000"/>
                </a:solidFill>
                <a:latin typeface="Segoe"/>
                <a:ea typeface="ＭＳ ゴシック"/>
              </a:rPr>
              <a:t>PAUSE. LEAVE </a:t>
            </a:r>
            <a:r>
              <a:rPr lang="en-US" sz="2000" b="0" i="0" u="none" strike="noStrike" baseline="0" smtClean="0">
                <a:solidFill>
                  <a:srgbClr val="000000"/>
                </a:solidFill>
                <a:latin typeface="Segoe"/>
                <a:ea typeface="ＭＳ ゴシック"/>
              </a:rPr>
              <a:t>Access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a:t>
            </a:fld>
            <a:endParaRPr lang="en-US"/>
          </a:p>
        </p:txBody>
      </p:sp>
      <p:pic>
        <p:nvPicPr>
          <p:cNvPr id="7" name="Picture 6" descr="1505.png"/>
          <p:cNvPicPr>
            <a:picLocks noChangeAspect="1"/>
          </p:cNvPicPr>
          <p:nvPr/>
        </p:nvPicPr>
        <p:blipFill rotWithShape="1">
          <a:blip r:embed="rId3">
            <a:extLst>
              <a:ext uri="{28A0092B-C50C-407E-A947-70E740481C1C}">
                <a14:useLocalDpi xmlns:a14="http://schemas.microsoft.com/office/drawing/2010/main" val="0"/>
              </a:ext>
            </a:extLst>
          </a:blip>
          <a:srcRect r="27408"/>
          <a:stretch/>
        </p:blipFill>
        <p:spPr>
          <a:xfrm>
            <a:off x="4218714" y="1667933"/>
            <a:ext cx="4564867" cy="4064413"/>
          </a:xfrm>
          <a:prstGeom prst="rect">
            <a:avLst/>
          </a:prstGeom>
        </p:spPr>
      </p:pic>
    </p:spTree>
    <p:extLst>
      <p:ext uri="{BB962C8B-B14F-4D97-AF65-F5344CB8AC3E}">
        <p14:creationId xmlns:p14="http://schemas.microsoft.com/office/powerpoint/2010/main" val="661824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Database as a Template</a:t>
            </a:r>
          </a:p>
        </p:txBody>
      </p:sp>
      <p:sp>
        <p:nvSpPr>
          <p:cNvPr id="3" name="Text Placeholder 2"/>
          <p:cNvSpPr>
            <a:spLocks noGrp="1"/>
          </p:cNvSpPr>
          <p:nvPr>
            <p:ph type="body" idx="1"/>
          </p:nvPr>
        </p:nvSpPr>
        <p:spPr/>
        <p:txBody>
          <a:bodyPr/>
          <a:lstStyle/>
          <a:p>
            <a:pPr lvl="0" rtl="0"/>
            <a:r>
              <a:rPr lang="en-US" sz="2000" b="1" i="0" u="none" strike="noStrike" baseline="0" smtClean="0">
                <a:solidFill>
                  <a:srgbClr val="000000"/>
                </a:solidFill>
                <a:latin typeface="Segoe"/>
                <a:ea typeface="ＭＳ ゴシック"/>
              </a:rPr>
              <a:t>GET READY. LAUNCH </a:t>
            </a:r>
            <a:r>
              <a:rPr lang="en-US" sz="2000" b="0" i="0" u="none" strike="noStrike" baseline="0" smtClean="0">
                <a:solidFill>
                  <a:srgbClr val="000000"/>
                </a:solidFill>
                <a:latin typeface="Segoe"/>
                <a:ea typeface="ＭＳ ゴシック"/>
              </a:rPr>
              <a:t>Access if it is not already running.</a:t>
            </a:r>
          </a:p>
          <a:p>
            <a:pPr lvl="1" rtl="0"/>
            <a:r>
              <a:rPr lang="en-US" sz="2000" b="1" i="0" u="none" strike="noStrike" baseline="0" smtClean="0">
                <a:solidFill>
                  <a:srgbClr val="000000"/>
                </a:solidFill>
                <a:latin typeface="Segoe"/>
                <a:ea typeface="ＭＳ ゴシック"/>
              </a:rPr>
              <a:t>OPEN </a:t>
            </a:r>
            <a:r>
              <a:rPr lang="en-US" sz="2000" b="0" i="0" u="none" strike="noStrike" baseline="0" smtClean="0">
                <a:solidFill>
                  <a:srgbClr val="000000"/>
                </a:solidFill>
                <a:latin typeface="Segoe"/>
                <a:ea typeface="ＭＳ ゴシック"/>
              </a:rPr>
              <a:t>the </a:t>
            </a:r>
            <a:r>
              <a:rPr lang="en-US" sz="2000" b="1" i="1" u="none" strike="noStrike" baseline="0" smtClean="0">
                <a:solidFill>
                  <a:srgbClr val="000000"/>
                </a:solidFill>
                <a:latin typeface="Segoe"/>
                <a:ea typeface="ＭＳ ゴシック"/>
              </a:rPr>
              <a:t>Graphic Art </a:t>
            </a:r>
            <a:r>
              <a:rPr lang="en-US" sz="2000" b="0" i="0" u="none" strike="noStrike" baseline="0" smtClean="0">
                <a:solidFill>
                  <a:srgbClr val="000000"/>
                </a:solidFill>
                <a:latin typeface="Segoe"/>
                <a:ea typeface="ＭＳ ゴシック"/>
              </a:rPr>
              <a:t>database from the data files for this lesson.</a:t>
            </a:r>
          </a:p>
          <a:p>
            <a:pPr lvl="1" rtl="0"/>
            <a:r>
              <a:rPr lang="en-US" sz="2000" b="0" i="0" u="none" strike="noStrike" baseline="0" smtClean="0">
                <a:solidFill>
                  <a:srgbClr val="000000"/>
                </a:solidFill>
                <a:latin typeface="Segoe"/>
                <a:ea typeface="ＭＳ ゴシック"/>
              </a:rPr>
              <a:t>Click the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FILE </a:t>
            </a:r>
            <a:r>
              <a:rPr lang="en-US" sz="2000" b="0" i="0" u="none" strike="noStrike" baseline="0" smtClean="0">
                <a:solidFill>
                  <a:srgbClr val="000000"/>
                </a:solidFill>
                <a:latin typeface="Segoe"/>
                <a:ea typeface="ＭＳ ゴシック"/>
              </a:rPr>
              <a:t>tab.</a:t>
            </a:r>
          </a:p>
          <a:p>
            <a:pPr lvl="1" rtl="0"/>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Save As </a:t>
            </a:r>
            <a:br>
              <a:rPr lang="en-US" sz="2000" b="1"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display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Save As menu.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a:t>
            </a:r>
            <a:br>
              <a:rPr lang="en-US" sz="2000" b="0"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Template </a:t>
            </a:r>
            <a:br>
              <a:rPr lang="en-US" sz="2000" b="1"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option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Database File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Types category,</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 as shown above.</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9</a:t>
            </a:fld>
            <a:endParaRPr lang="en-US"/>
          </a:p>
        </p:txBody>
      </p:sp>
      <p:pic>
        <p:nvPicPr>
          <p:cNvPr id="7" name="Picture 6" descr="15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530" y="2286000"/>
            <a:ext cx="5567103" cy="3395133"/>
          </a:xfrm>
          <a:prstGeom prst="rect">
            <a:avLst/>
          </a:prstGeom>
        </p:spPr>
      </p:pic>
    </p:spTree>
    <p:extLst>
      <p:ext uri="{BB962C8B-B14F-4D97-AF65-F5344CB8AC3E}">
        <p14:creationId xmlns:p14="http://schemas.microsoft.com/office/powerpoint/2010/main" val="66310974"/>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314</TotalTime>
  <Words>2931</Words>
  <Application>Microsoft Office PowerPoint</Application>
  <PresentationFormat>On-screen Show (4:3)</PresentationFormat>
  <Paragraphs>295</Paragraphs>
  <Slides>40</Slides>
  <Notes>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ＭＳ ゴシック</vt:lpstr>
      <vt:lpstr>AGaramond-RegularSC</vt:lpstr>
      <vt:lpstr>Arial</vt:lpstr>
      <vt:lpstr>Calibri</vt:lpstr>
      <vt:lpstr>Franklin Gothic Book</vt:lpstr>
      <vt:lpstr>Franklin Gothic Medium</vt:lpstr>
      <vt:lpstr>Segoe</vt:lpstr>
      <vt:lpstr>Segoe UI</vt:lpstr>
      <vt:lpstr>Segoe UI Light</vt:lpstr>
      <vt:lpstr>Segoe UI Semibold</vt:lpstr>
      <vt:lpstr>Segoe UI Semilight</vt:lpstr>
      <vt:lpstr>Times New Roman</vt:lpstr>
      <vt:lpstr>Univers-BlackExt</vt:lpstr>
      <vt:lpstr>Univers-Light</vt:lpstr>
      <vt:lpstr>Univers-Oblique</vt:lpstr>
      <vt:lpstr>template</vt:lpstr>
      <vt:lpstr>Database Tools</vt:lpstr>
      <vt:lpstr>Objectives</vt:lpstr>
      <vt:lpstr>Step by Step: Back Up a Database</vt:lpstr>
      <vt:lpstr>Step by Step: Back Up a Database</vt:lpstr>
      <vt:lpstr>Step by Step: Back Up a Database</vt:lpstr>
      <vt:lpstr>Step by Step: Save as a Previous Version</vt:lpstr>
      <vt:lpstr>Step by Step: Save as a Previous Version</vt:lpstr>
      <vt:lpstr>Step by Step: Compact and Repair a Database</vt:lpstr>
      <vt:lpstr>Step by Step: Save a Database as a Template</vt:lpstr>
      <vt:lpstr>Step by Step: Save a Database as a Template</vt:lpstr>
      <vt:lpstr>Step by Step: Save a Database as a Template</vt:lpstr>
      <vt:lpstr>Step by Step: Save a Database as a Template</vt:lpstr>
      <vt:lpstr>Step by Step: Save a Database as a Template</vt:lpstr>
      <vt:lpstr>Step by Step: Merge Databases</vt:lpstr>
      <vt:lpstr>Step by Step: Merge Databases</vt:lpstr>
      <vt:lpstr>Step by Step: Merge Databases</vt:lpstr>
      <vt:lpstr>Step by Step: Merge Databases</vt:lpstr>
      <vt:lpstr>Step by Step: Merge Databases</vt:lpstr>
      <vt:lpstr>Step by Step: Set Database Properties</vt:lpstr>
      <vt:lpstr>Step by Step: Set Database Properties</vt:lpstr>
      <vt:lpstr>Step by Step: Encrypt and Decrypt a Database</vt:lpstr>
      <vt:lpstr>Step by Step: Encrypt and Decrypt a Database</vt:lpstr>
      <vt:lpstr>Step by Step: Encrypt and Decrypt a Database</vt:lpstr>
      <vt:lpstr>Step by Step: Encrypt and Decrypt a Database</vt:lpstr>
      <vt:lpstr>Step by Step: Encrypt and Decrypt a Database</vt:lpstr>
      <vt:lpstr>Step by Step: Configure Database Options</vt:lpstr>
      <vt:lpstr>Step by Step: Configure Database Options</vt:lpstr>
      <vt:lpstr>Step by Step: Configure Database Options</vt:lpstr>
      <vt:lpstr>Step by Step: Configure Database Options</vt:lpstr>
      <vt:lpstr>Step by Step: Configure Database Options</vt:lpstr>
      <vt:lpstr>Step by Step: Identify Object Dependencies</vt:lpstr>
      <vt:lpstr>Step by Step: Identify Object Dependencies</vt:lpstr>
      <vt:lpstr>Step by Step: Use the Database Documenter</vt:lpstr>
      <vt:lpstr>Step by Step: Use the Database Documenter</vt:lpstr>
      <vt:lpstr>Step by Step: Use the Database Documenter</vt:lpstr>
      <vt:lpstr>Step by Step: Use the Database Documenter</vt:lpstr>
      <vt:lpstr>Step by Step: Split a Database</vt:lpstr>
      <vt:lpstr>Step by Step: Split a Database</vt:lpstr>
      <vt:lpstr>Step by Step: Split a Database</vt:lpstr>
      <vt:lpstr>Skill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Gambrel, Bryan - Indianapolis</cp:lastModifiedBy>
  <cp:revision>313</cp:revision>
  <dcterms:created xsi:type="dcterms:W3CDTF">2011-08-08T12:10:51Z</dcterms:created>
  <dcterms:modified xsi:type="dcterms:W3CDTF">2016-04-08T14:25:38Z</dcterms:modified>
</cp:coreProperties>
</file>